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3125" r:id="rId4"/>
    <p:sldId id="851" r:id="rId5"/>
    <p:sldId id="258" r:id="rId6"/>
    <p:sldId id="260" r:id="rId7"/>
    <p:sldId id="302" r:id="rId8"/>
    <p:sldId id="376" r:id="rId9"/>
    <p:sldId id="349" r:id="rId10"/>
    <p:sldId id="308" r:id="rId11"/>
    <p:sldId id="264" r:id="rId12"/>
    <p:sldId id="261" r:id="rId13"/>
    <p:sldId id="852" r:id="rId14"/>
    <p:sldId id="306" r:id="rId15"/>
    <p:sldId id="865" r:id="rId16"/>
    <p:sldId id="304" r:id="rId17"/>
    <p:sldId id="287" r:id="rId18"/>
    <p:sldId id="300" r:id="rId19"/>
    <p:sldId id="284" r:id="rId20"/>
    <p:sldId id="869" r:id="rId21"/>
    <p:sldId id="271" r:id="rId22"/>
    <p:sldId id="272" r:id="rId23"/>
    <p:sldId id="273" r:id="rId24"/>
    <p:sldId id="305" r:id="rId25"/>
    <p:sldId id="904" r:id="rId26"/>
    <p:sldId id="3126" r:id="rId27"/>
    <p:sldId id="259" r:id="rId28"/>
    <p:sldId id="3127" r:id="rId29"/>
    <p:sldId id="3128" r:id="rId30"/>
    <p:sldId id="262" r:id="rId31"/>
    <p:sldId id="263" r:id="rId32"/>
    <p:sldId id="3129" r:id="rId33"/>
    <p:sldId id="265" r:id="rId34"/>
    <p:sldId id="266" r:id="rId35"/>
    <p:sldId id="267" r:id="rId36"/>
    <p:sldId id="268" r:id="rId37"/>
    <p:sldId id="269" r:id="rId38"/>
    <p:sldId id="3130" r:id="rId39"/>
    <p:sldId id="270" r:id="rId40"/>
    <p:sldId id="313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9"/>
  </p:normalViewPr>
  <p:slideViewPr>
    <p:cSldViewPr snapToGrid="0">
      <p:cViewPr varScale="1">
        <p:scale>
          <a:sx n="115" d="100"/>
          <a:sy n="115" d="100"/>
        </p:scale>
        <p:origin x="4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EDC5A-921D-444C-BCBB-9D1CF12FF90B}" type="datetimeFigureOut">
              <a:rPr lang="en-US" smtClean="0"/>
              <a:t>8/21/25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7A194-1A01-3B4D-A04A-60372E6CF775}" type="slidenum">
              <a:rPr lang="en-US" smtClean="0"/>
              <a:t>‹#›</a:t>
            </a:fld>
            <a:endParaRPr lang="en-US"/>
          </a:p>
        </p:txBody>
      </p:sp>
    </p:spTree>
    <p:extLst>
      <p:ext uri="{BB962C8B-B14F-4D97-AF65-F5344CB8AC3E}">
        <p14:creationId xmlns:p14="http://schemas.microsoft.com/office/powerpoint/2010/main" val="7980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36A306-E7B7-413B-A081-E591672AF03D}" type="slidenum">
              <a:rPr lang="en-IN" smtClean="0"/>
              <a:t>3</a:t>
            </a:fld>
            <a:endParaRPr lang="en-IN"/>
          </a:p>
        </p:txBody>
      </p:sp>
    </p:spTree>
    <p:extLst>
      <p:ext uri="{BB962C8B-B14F-4D97-AF65-F5344CB8AC3E}">
        <p14:creationId xmlns:p14="http://schemas.microsoft.com/office/powerpoint/2010/main" val="805531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80D2830B-97F4-EF2E-B9B6-9167BA65A3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DAB6A991-69BB-F2E2-629D-B556E1E4D4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B62BB9-A528-4898-A91F-DF9FB75881DE}" type="slidenum">
              <a:rPr lang="en-IN" smtClean="0"/>
              <a:t>25</a:t>
            </a:fld>
            <a:endParaRPr lang="en-IN"/>
          </a:p>
        </p:txBody>
      </p:sp>
    </p:spTree>
    <p:extLst>
      <p:ext uri="{BB962C8B-B14F-4D97-AF65-F5344CB8AC3E}">
        <p14:creationId xmlns:p14="http://schemas.microsoft.com/office/powerpoint/2010/main" val="198954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9921-4C67-9046-E024-76F47F6049B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B126195-C919-A590-7424-9700614B74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33D75F-3048-7020-5277-B9C88C416615}"/>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5" name="Footer Placeholder 4">
            <a:extLst>
              <a:ext uri="{FF2B5EF4-FFF2-40B4-BE49-F238E27FC236}">
                <a16:creationId xmlns:a16="http://schemas.microsoft.com/office/drawing/2014/main" id="{4CE394E1-2D10-DC45-B889-BFEC11157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D8911-4339-445C-F7F4-18B7A6C82582}"/>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422537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8BF3-19ED-30F1-2D1C-295B22B9CFF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AC9770-8528-4085-8E82-FF5DBD4075C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800573-29EF-7CD3-54AE-2F76350F5DBD}"/>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5" name="Footer Placeholder 4">
            <a:extLst>
              <a:ext uri="{FF2B5EF4-FFF2-40B4-BE49-F238E27FC236}">
                <a16:creationId xmlns:a16="http://schemas.microsoft.com/office/drawing/2014/main" id="{641A1C02-B10C-65D2-7F02-6A53DB157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F5B39-82DF-4271-07EB-348BA5BB61C5}"/>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428279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C8DD2F-926B-EBF9-369B-30487ADBAE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C6A1BD-9FFE-564A-7149-F1EC5971C4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6711E6-C7E2-3300-3BE0-2B352284872E}"/>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5" name="Footer Placeholder 4">
            <a:extLst>
              <a:ext uri="{FF2B5EF4-FFF2-40B4-BE49-F238E27FC236}">
                <a16:creationId xmlns:a16="http://schemas.microsoft.com/office/drawing/2014/main" id="{F9946425-B903-0C41-AEBF-22158FC50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7CFC3-7A0B-66C9-638F-07326DCFA230}"/>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2624431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457200"/>
            <a:ext cx="11582400" cy="838200"/>
          </a:xfrm>
        </p:spPr>
        <p:txBody>
          <a:bodyPr/>
          <a:lstStyle/>
          <a:p>
            <a:r>
              <a:rPr lang="en-US"/>
              <a:t>Click to edit Master title style</a:t>
            </a:r>
          </a:p>
        </p:txBody>
      </p:sp>
      <p:sp>
        <p:nvSpPr>
          <p:cNvPr id="3" name="Text Placeholder 2"/>
          <p:cNvSpPr>
            <a:spLocks noGrp="1"/>
          </p:cNvSpPr>
          <p:nvPr>
            <p:ph type="body" sz="half" idx="1"/>
          </p:nvPr>
        </p:nvSpPr>
        <p:spPr>
          <a:xfrm>
            <a:off x="406400" y="1554163"/>
            <a:ext cx="5689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554163"/>
            <a:ext cx="5689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0">
            <a:extLst>
              <a:ext uri="{FF2B5EF4-FFF2-40B4-BE49-F238E27FC236}">
                <a16:creationId xmlns:a16="http://schemas.microsoft.com/office/drawing/2014/main" id="{B828714B-D33A-B65D-0093-A5536D85B4AB}"/>
              </a:ext>
            </a:extLst>
          </p:cNvPr>
          <p:cNvSpPr>
            <a:spLocks noGrp="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US"/>
          </a:p>
        </p:txBody>
      </p:sp>
      <p:sp>
        <p:nvSpPr>
          <p:cNvPr id="6" name="Footer Placeholder 27">
            <a:extLst>
              <a:ext uri="{FF2B5EF4-FFF2-40B4-BE49-F238E27FC236}">
                <a16:creationId xmlns:a16="http://schemas.microsoft.com/office/drawing/2014/main" id="{D612D720-4EF8-8C2E-D7DB-DD89FF20EFC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4">
            <a:extLst>
              <a:ext uri="{FF2B5EF4-FFF2-40B4-BE49-F238E27FC236}">
                <a16:creationId xmlns:a16="http://schemas.microsoft.com/office/drawing/2014/main" id="{65F5664B-2657-EA3B-339E-EBB22926CAD4}"/>
              </a:ext>
            </a:extLst>
          </p:cNvPr>
          <p:cNvSpPr>
            <a:spLocks noGrp="1"/>
          </p:cNvSpPr>
          <p:nvPr>
            <p:ph type="sldNum" sz="quarter" idx="12"/>
          </p:nvPr>
        </p:nvSpPr>
        <p:spPr/>
        <p:txBody>
          <a:bodyPr/>
          <a:lstStyle>
            <a:lvl1pPr>
              <a:defRPr/>
            </a:lvl1pPr>
          </a:lstStyle>
          <a:p>
            <a:pPr>
              <a:defRPr/>
            </a:pPr>
            <a:fld id="{2D90556F-3AD3-2D49-A1B8-396EDE52E22F}" type="slidenum">
              <a:rPr lang="en-US" altLang="en-US"/>
              <a:pPr>
                <a:defRPr/>
              </a:pPr>
              <a:t>‹#›</a:t>
            </a:fld>
            <a:endParaRPr lang="en-US" altLang="en-US"/>
          </a:p>
        </p:txBody>
      </p:sp>
    </p:spTree>
    <p:extLst>
      <p:ext uri="{BB962C8B-B14F-4D97-AF65-F5344CB8AC3E}">
        <p14:creationId xmlns:p14="http://schemas.microsoft.com/office/powerpoint/2010/main" val="120438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C169-85E7-A494-D73E-CEB8984C78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ABBE361-D384-B5F2-8C34-8DAE3D1046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B4440F-EF0D-F82B-946B-1A895E2052BC}"/>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5" name="Footer Placeholder 4">
            <a:extLst>
              <a:ext uri="{FF2B5EF4-FFF2-40B4-BE49-F238E27FC236}">
                <a16:creationId xmlns:a16="http://schemas.microsoft.com/office/drawing/2014/main" id="{7FC0A168-4389-6783-DD64-D4E2E5A7D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E98DA-AE1C-FBE8-9AF1-AA399E5A9B0C}"/>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1019596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4E41-D069-4F9C-842C-693650EE2DB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12C979D-E5AE-E8F5-182B-5F53ECA54E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A76F9C-02DB-7982-9A75-4E6D680DC63B}"/>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5" name="Footer Placeholder 4">
            <a:extLst>
              <a:ext uri="{FF2B5EF4-FFF2-40B4-BE49-F238E27FC236}">
                <a16:creationId xmlns:a16="http://schemas.microsoft.com/office/drawing/2014/main" id="{B0641140-180E-8AA6-CC30-DF2AF9319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584D2-AE34-1923-F93C-BA8D5400B514}"/>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249098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DB37-C05E-DFD1-DCEC-F344054202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1D1349-D69E-5BE0-AB49-F04514F0B9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5F48AC-8B58-FA2C-8BC8-FB6AB50523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1939DBE-0FC7-C10E-807A-B03EB09CBFCA}"/>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6" name="Footer Placeholder 5">
            <a:extLst>
              <a:ext uri="{FF2B5EF4-FFF2-40B4-BE49-F238E27FC236}">
                <a16:creationId xmlns:a16="http://schemas.microsoft.com/office/drawing/2014/main" id="{16B2AB22-8D1C-C00E-ACD1-9BFE91D53C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5D6FA-2BE9-DEE1-31FE-611F8DA24A99}"/>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87139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7337-C5C7-A2EF-6E7C-4A15C2C703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1E07961-F50E-BFC5-A498-7A1535980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2BBB94C-CE31-6310-300A-CFE7C8ADF5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7B5EF0F-FC73-5B4F-006B-2550AC2D1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DB9868-CB0C-1525-75E4-C03856A7A66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E49BB0D-A7CE-FDEF-5C9A-8184F3D1C8B4}"/>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8" name="Footer Placeholder 7">
            <a:extLst>
              <a:ext uri="{FF2B5EF4-FFF2-40B4-BE49-F238E27FC236}">
                <a16:creationId xmlns:a16="http://schemas.microsoft.com/office/drawing/2014/main" id="{8685A27A-6DB5-273D-4E52-CE7B757149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CA1B2B-B004-AEDF-4CA4-73C550735F3A}"/>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1378713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B205-F886-C671-E5A4-EE037FBF1D8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5B3C250-244D-7E92-EE95-CD0210C1D031}"/>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4" name="Footer Placeholder 3">
            <a:extLst>
              <a:ext uri="{FF2B5EF4-FFF2-40B4-BE49-F238E27FC236}">
                <a16:creationId xmlns:a16="http://schemas.microsoft.com/office/drawing/2014/main" id="{7B748AAA-1321-07C0-DE58-C6F5F9721D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345060-91F7-5967-7603-3CDBDECB960D}"/>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277335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76ED9-5468-CCDC-EAC8-0FDCEEE54465}"/>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3" name="Footer Placeholder 2">
            <a:extLst>
              <a:ext uri="{FF2B5EF4-FFF2-40B4-BE49-F238E27FC236}">
                <a16:creationId xmlns:a16="http://schemas.microsoft.com/office/drawing/2014/main" id="{8C0629FB-E491-D184-C26D-918E62D3E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50362-5B75-39E9-8EE2-55931B81BB92}"/>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104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11E1-CB04-7D50-1F39-0B4EB552B9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359B20C-7F07-59BE-B789-3AE69B2DFF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AB2E98A-69E3-1D8D-9685-3EBF999FE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912D61-CB46-B471-2C96-6384FA0E3846}"/>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6" name="Footer Placeholder 5">
            <a:extLst>
              <a:ext uri="{FF2B5EF4-FFF2-40B4-BE49-F238E27FC236}">
                <a16:creationId xmlns:a16="http://schemas.microsoft.com/office/drawing/2014/main" id="{A9C52DDD-5DBB-3013-6AB8-819400803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D603B-280B-0B06-9CC8-816ABD0F89F6}"/>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4142499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405D-FBE2-7A82-CAD1-E0F9B3C0EA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95FFC2-7803-F282-2F9D-DC831553B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5A0052-80FA-602C-15F2-0273644E0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8C3367-0A32-DF97-DD69-D60D48289095}"/>
              </a:ext>
            </a:extLst>
          </p:cNvPr>
          <p:cNvSpPr>
            <a:spLocks noGrp="1"/>
          </p:cNvSpPr>
          <p:nvPr>
            <p:ph type="dt" sz="half" idx="10"/>
          </p:nvPr>
        </p:nvSpPr>
        <p:spPr/>
        <p:txBody>
          <a:bodyPr/>
          <a:lstStyle/>
          <a:p>
            <a:fld id="{6895F248-3763-4D4C-AFE2-FAC86659A79C}" type="datetimeFigureOut">
              <a:rPr lang="en-US" smtClean="0"/>
              <a:t>8/21/25</a:t>
            </a:fld>
            <a:endParaRPr lang="en-US"/>
          </a:p>
        </p:txBody>
      </p:sp>
      <p:sp>
        <p:nvSpPr>
          <p:cNvPr id="6" name="Footer Placeholder 5">
            <a:extLst>
              <a:ext uri="{FF2B5EF4-FFF2-40B4-BE49-F238E27FC236}">
                <a16:creationId xmlns:a16="http://schemas.microsoft.com/office/drawing/2014/main" id="{D1483704-6581-0045-CF0E-B4E7F2A8A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8338B-39EE-0429-77EC-AEBFD03F13D8}"/>
              </a:ext>
            </a:extLst>
          </p:cNvPr>
          <p:cNvSpPr>
            <a:spLocks noGrp="1"/>
          </p:cNvSpPr>
          <p:nvPr>
            <p:ph type="sldNum" sz="quarter" idx="12"/>
          </p:nvPr>
        </p:nvSpPr>
        <p:spPr/>
        <p:txBody>
          <a:bodyPr/>
          <a:lstStyle/>
          <a:p>
            <a:fld id="{D3033A89-07BA-D34B-89DE-9074B2FB0A8E}" type="slidenum">
              <a:rPr lang="en-US" smtClean="0"/>
              <a:t>‹#›</a:t>
            </a:fld>
            <a:endParaRPr lang="en-US"/>
          </a:p>
        </p:txBody>
      </p:sp>
    </p:spTree>
    <p:extLst>
      <p:ext uri="{BB962C8B-B14F-4D97-AF65-F5344CB8AC3E}">
        <p14:creationId xmlns:p14="http://schemas.microsoft.com/office/powerpoint/2010/main" val="1612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38532D-DC21-132F-5302-E7CF44522B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22E34C-3F15-EFB7-82DD-54C3718E2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09F269-C9B3-975D-5B18-A7642B01F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5F248-3763-4D4C-AFE2-FAC86659A79C}" type="datetimeFigureOut">
              <a:rPr lang="en-US" smtClean="0"/>
              <a:t>8/21/25</a:t>
            </a:fld>
            <a:endParaRPr lang="en-US"/>
          </a:p>
        </p:txBody>
      </p:sp>
      <p:sp>
        <p:nvSpPr>
          <p:cNvPr id="5" name="Footer Placeholder 4">
            <a:extLst>
              <a:ext uri="{FF2B5EF4-FFF2-40B4-BE49-F238E27FC236}">
                <a16:creationId xmlns:a16="http://schemas.microsoft.com/office/drawing/2014/main" id="{3FB639A9-1139-7F25-F9EC-796DBE3A3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CAE5A5-2791-B37B-4ED4-ABA0DF46C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33A89-07BA-D34B-89DE-9074B2FB0A8E}" type="slidenum">
              <a:rPr lang="en-US" smtClean="0"/>
              <a:t>‹#›</a:t>
            </a:fld>
            <a:endParaRPr lang="en-US"/>
          </a:p>
        </p:txBody>
      </p:sp>
    </p:spTree>
    <p:extLst>
      <p:ext uri="{BB962C8B-B14F-4D97-AF65-F5344CB8AC3E}">
        <p14:creationId xmlns:p14="http://schemas.microsoft.com/office/powerpoint/2010/main" val="42964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5.bin"/><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6.bin"/><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6.emf"/><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5" Type="http://schemas.openxmlformats.org/officeDocument/2006/relationships/image" Target="../media/image35.emf"/><Relationship Id="rId4" Type="http://schemas.openxmlformats.org/officeDocument/2006/relationships/oleObject" Target="../embeddings/oleObject19.bin"/></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5.bin"/></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58.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2.emf"/><Relationship Id="rId3" Type="http://schemas.openxmlformats.org/officeDocument/2006/relationships/image" Target="../media/image2.png"/><Relationship Id="rId7" Type="http://schemas.openxmlformats.org/officeDocument/2006/relationships/image" Target="../media/image5.emf"/><Relationship Id="rId12" Type="http://schemas.openxmlformats.org/officeDocument/2006/relationships/image" Target="../media/image8.emf"/><Relationship Id="rId17" Type="http://schemas.openxmlformats.org/officeDocument/2006/relationships/oleObject" Target="../embeddings/oleObject5.bin"/><Relationship Id="rId2" Type="http://schemas.openxmlformats.org/officeDocument/2006/relationships/notesSlide" Target="../notesSlides/notesSlide1.xml"/><Relationship Id="rId16"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oleObject" Target="../embeddings/oleObject1.bin"/><Relationship Id="rId11" Type="http://schemas.openxmlformats.org/officeDocument/2006/relationships/oleObject" Target="../embeddings/oleObject3.bin"/><Relationship Id="rId5" Type="http://schemas.openxmlformats.org/officeDocument/2006/relationships/image" Target="../media/image4.gif"/><Relationship Id="rId15" Type="http://schemas.openxmlformats.org/officeDocument/2006/relationships/oleObject" Target="../embeddings/oleObject4.bin"/><Relationship Id="rId10" Type="http://schemas.openxmlformats.org/officeDocument/2006/relationships/image" Target="../media/image7.emf"/><Relationship Id="rId4" Type="http://schemas.openxmlformats.org/officeDocument/2006/relationships/image" Target="../media/image3.png"/><Relationship Id="rId9" Type="http://schemas.openxmlformats.org/officeDocument/2006/relationships/oleObject" Target="../embeddings/oleObject2.bin"/><Relationship Id="rId1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upload.wikimedia.org/wikipedia/commons/a/a2/Levodopa3D.PNG" TargetMode="Externa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oleObject" Target="../embeddings/oleObject31.bin"/></Relationships>
</file>

<file path=ppt/slides/_rels/slide3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32.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oleObject" Target="../embeddings/oleObject33.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7.png"/><Relationship Id="rId2" Type="http://schemas.openxmlformats.org/officeDocument/2006/relationships/oleObject" Target="../embeddings/oleObject34.bin"/><Relationship Id="rId1" Type="http://schemas.openxmlformats.org/officeDocument/2006/relationships/slideLayout" Target="../slideLayouts/slideLayout2.xml"/><Relationship Id="rId6" Type="http://schemas.openxmlformats.org/officeDocument/2006/relationships/hyperlink" Target="http://en.wikipedia.org/wiki/Image:Wilkinson's-catalyst-2D.png" TargetMode="External"/><Relationship Id="rId5" Type="http://schemas.openxmlformats.org/officeDocument/2006/relationships/image" Target="../media/image66.png"/><Relationship Id="rId4" Type="http://schemas.openxmlformats.org/officeDocument/2006/relationships/hyperlink" Target="http://en.wikipedia.org/wiki/Image:Wilkinson's-catalyst-no-hydrogens-3D-balls.png" TargetMode="Externa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68.emf"/><Relationship Id="rId7" Type="http://schemas.openxmlformats.org/officeDocument/2006/relationships/image" Target="../media/image70.emf"/><Relationship Id="rId2" Type="http://schemas.openxmlformats.org/officeDocument/2006/relationships/oleObject" Target="../embeddings/oleObject35.bin"/><Relationship Id="rId1" Type="http://schemas.openxmlformats.org/officeDocument/2006/relationships/slideLayout" Target="../slideLayouts/slideLayout7.xml"/><Relationship Id="rId6" Type="http://schemas.openxmlformats.org/officeDocument/2006/relationships/oleObject" Target="../embeddings/oleObject37.bin"/><Relationship Id="rId11" Type="http://schemas.openxmlformats.org/officeDocument/2006/relationships/image" Target="../media/image72.emf"/><Relationship Id="rId5" Type="http://schemas.openxmlformats.org/officeDocument/2006/relationships/image" Target="../media/image69.e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71.emf"/></Relationships>
</file>

<file path=ppt/slides/_rels/slide36.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5.e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42.bin"/><Relationship Id="rId5" Type="http://schemas.openxmlformats.org/officeDocument/2006/relationships/image" Target="../media/image74.emf"/><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6.emf"/><Relationship Id="rId7" Type="http://schemas.openxmlformats.org/officeDocument/2006/relationships/oleObject" Target="../embeddings/oleObject45.bin"/><Relationship Id="rId2" Type="http://schemas.openxmlformats.org/officeDocument/2006/relationships/oleObject" Target="../embeddings/oleObject43.bin"/><Relationship Id="rId1" Type="http://schemas.openxmlformats.org/officeDocument/2006/relationships/slideLayout" Target="../slideLayouts/slideLayout7.xml"/><Relationship Id="rId6" Type="http://schemas.openxmlformats.org/officeDocument/2006/relationships/image" Target="../media/image78.emf"/><Relationship Id="rId5" Type="http://schemas.openxmlformats.org/officeDocument/2006/relationships/oleObject" Target="../embeddings/oleObject44.bin"/><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39.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image" Target="../media/image82.emf"/><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oleObject" Target="../embeddings/oleObject47.bin"/><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image" Target="../media/image14.emf"/><Relationship Id="rId4" Type="http://schemas.openxmlformats.org/officeDocument/2006/relationships/oleObject" Target="../embeddings/oleObject7.bin"/></Relationships>
</file>

<file path=ppt/slides/_rels/slide4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oleObject" Target="../embeddings/oleObject49.bin"/><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emf"/><Relationship Id="rId7" Type="http://schemas.openxmlformats.org/officeDocument/2006/relationships/oleObject" Target="../embeddings/oleObject13.bin"/><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oleObject" Target="../embeddings/oleObject12.bin"/><Relationship Id="rId10" Type="http://schemas.openxmlformats.org/officeDocument/2006/relationships/image" Target="../media/image27.emf"/><Relationship Id="rId4" Type="http://schemas.openxmlformats.org/officeDocument/2006/relationships/image" Target="../media/image24.png"/><Relationship Id="rId9"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0A70-4906-0584-2E70-A26427272B0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C2A09C9-CE57-ED8E-4F1B-8C2A5D281C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8609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54569" y="857250"/>
            <a:ext cx="5188600" cy="415498"/>
          </a:xfrm>
          <a:prstGeom prst="rect">
            <a:avLst/>
          </a:prstGeom>
        </p:spPr>
        <p:txBody>
          <a:bodyPr wrap="none">
            <a:spAutoFit/>
          </a:bodyPr>
          <a:lstStyle/>
          <a:p>
            <a:r>
              <a:rPr lang="en-US" sz="2100" b="1" dirty="0">
                <a:solidFill>
                  <a:srgbClr val="0070C0"/>
                </a:solidFill>
                <a:cs typeface="Times New Roman" pitchFamily="18" charset="0"/>
              </a:rPr>
              <a:t>Growth of N-Heterocyclic Carbene Chemistry</a:t>
            </a:r>
          </a:p>
        </p:txBody>
      </p:sp>
      <p:sp>
        <p:nvSpPr>
          <p:cNvPr id="55299" name="Rectangle 3"/>
          <p:cNvSpPr>
            <a:spLocks noChangeArrowheads="1"/>
          </p:cNvSpPr>
          <p:nvPr/>
        </p:nvSpPr>
        <p:spPr bwMode="auto">
          <a:xfrm>
            <a:off x="2667001" y="684127"/>
            <a:ext cx="138564"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sp>
        <p:nvSpPr>
          <p:cNvPr id="133122" name="Rectangle 2"/>
          <p:cNvSpPr>
            <a:spLocks noChangeArrowheads="1"/>
          </p:cNvSpPr>
          <p:nvPr/>
        </p:nvSpPr>
        <p:spPr bwMode="auto">
          <a:xfrm>
            <a:off x="2667001" y="684127"/>
            <a:ext cx="138564"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3497C2A5-54F0-FDFE-6177-C2F20442CD69}"/>
              </a:ext>
            </a:extLst>
          </p:cNvPr>
          <p:cNvSpPr>
            <a:spLocks noGrp="1"/>
          </p:cNvSpPr>
          <p:nvPr>
            <p:ph type="sldNum" sz="quarter" idx="12"/>
          </p:nvPr>
        </p:nvSpPr>
        <p:spPr/>
        <p:txBody>
          <a:bodyPr/>
          <a:lstStyle/>
          <a:p>
            <a:fld id="{8613B768-9F02-4CC7-A165-9E3C6D86A9D2}" type="slidenum">
              <a:rPr lang="en-IN" smtClean="0"/>
              <a:t>10</a:t>
            </a:fld>
            <a:endParaRPr lang="en-IN" dirty="0"/>
          </a:p>
        </p:txBody>
      </p:sp>
      <p:sp>
        <p:nvSpPr>
          <p:cNvPr id="12" name="TextBox 11">
            <a:extLst>
              <a:ext uri="{FF2B5EF4-FFF2-40B4-BE49-F238E27FC236}">
                <a16:creationId xmlns:a16="http://schemas.microsoft.com/office/drawing/2014/main" id="{F99C5440-00AA-EF39-234E-EFB1C691C45D}"/>
              </a:ext>
            </a:extLst>
          </p:cNvPr>
          <p:cNvSpPr txBox="1"/>
          <p:nvPr/>
        </p:nvSpPr>
        <p:spPr>
          <a:xfrm>
            <a:off x="1718912" y="4802038"/>
            <a:ext cx="8535948" cy="577081"/>
          </a:xfrm>
          <a:prstGeom prst="rect">
            <a:avLst/>
          </a:prstGeom>
          <a:noFill/>
        </p:spPr>
        <p:txBody>
          <a:bodyPr wrap="square">
            <a:spAutoFit/>
          </a:bodyPr>
          <a:lstStyle/>
          <a:p>
            <a:r>
              <a:rPr lang="en-US" sz="1050" dirty="0" err="1">
                <a:solidFill>
                  <a:srgbClr val="000000"/>
                </a:solidFill>
                <a:latin typeface="TimesNewRomanPS-BoldMT"/>
              </a:rPr>
              <a:t>S</a:t>
            </a:r>
            <a:r>
              <a:rPr lang="en-US" sz="1050" dirty="0" err="1">
                <a:solidFill>
                  <a:srgbClr val="000000"/>
                </a:solidFill>
                <a:latin typeface="TimesNewRomanPSMT"/>
              </a:rPr>
              <a:t>ciFinder</a:t>
            </a:r>
            <a:r>
              <a:rPr lang="en-US" sz="1050" dirty="0">
                <a:solidFill>
                  <a:srgbClr val="000000"/>
                </a:solidFill>
                <a:latin typeface="TimesNewRomanPSMT"/>
              </a:rPr>
              <a:t> search as obtained on 17.07.2022. Search results were taken as entered for the topic ‘‘</a:t>
            </a:r>
            <a:r>
              <a:rPr lang="en-US" sz="1050" i="1" dirty="0">
                <a:solidFill>
                  <a:srgbClr val="000000"/>
                </a:solidFill>
                <a:latin typeface="TimesNewRomanPS-ItalicMT"/>
              </a:rPr>
              <a:t>N-</a:t>
            </a:r>
            <a:r>
              <a:rPr lang="en-US" sz="1050" dirty="0">
                <a:solidFill>
                  <a:srgbClr val="000000"/>
                </a:solidFill>
                <a:latin typeface="TimesNewRomanPSMT"/>
              </a:rPr>
              <a:t>heterocyclic carbene’. Document type was refined to Journal and Review. Duplicates were removed. Results were analyzed by the publication year and exported.</a:t>
            </a:r>
            <a:r>
              <a:rPr lang="en-US" sz="1050" dirty="0"/>
              <a:t> </a:t>
            </a:r>
            <a:br>
              <a:rPr lang="en-US" sz="1050" dirty="0"/>
            </a:br>
            <a:endParaRPr lang="en-IN" sz="1050" dirty="0"/>
          </a:p>
        </p:txBody>
      </p:sp>
      <p:sp>
        <p:nvSpPr>
          <p:cNvPr id="13" name="Flowchart: Terminator 12">
            <a:extLst>
              <a:ext uri="{FF2B5EF4-FFF2-40B4-BE49-F238E27FC236}">
                <a16:creationId xmlns:a16="http://schemas.microsoft.com/office/drawing/2014/main" id="{4CEC8459-DC9F-022D-B340-6C2515D916AB}"/>
              </a:ext>
            </a:extLst>
          </p:cNvPr>
          <p:cNvSpPr/>
          <p:nvPr/>
        </p:nvSpPr>
        <p:spPr>
          <a:xfrm>
            <a:off x="1783080" y="1299210"/>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4" name="Object 3">
            <a:extLst>
              <a:ext uri="{FF2B5EF4-FFF2-40B4-BE49-F238E27FC236}">
                <a16:creationId xmlns:a16="http://schemas.microsoft.com/office/drawing/2014/main" id="{DEAB5219-D5FF-1CBD-EB91-A762B3EB3951}"/>
              </a:ext>
            </a:extLst>
          </p:cNvPr>
          <p:cNvGraphicFramePr>
            <a:graphicFrameLocks noChangeAspect="1"/>
          </p:cNvGraphicFramePr>
          <p:nvPr/>
        </p:nvGraphicFramePr>
        <p:xfrm>
          <a:off x="1984773" y="5262562"/>
          <a:ext cx="8222456" cy="738188"/>
        </p:xfrm>
        <a:graphic>
          <a:graphicData uri="http://schemas.openxmlformats.org/presentationml/2006/ole">
            <mc:AlternateContent xmlns:mc="http://schemas.openxmlformats.org/markup-compatibility/2006">
              <mc:Choice xmlns:v="urn:schemas-microsoft-com:vml" Requires="v">
                <p:oleObj name="CS ChemDraw Drawing" r:id="rId2" imgW="6603014" imgH="593966" progId="ChemDraw.Document.6.0">
                  <p:embed/>
                </p:oleObj>
              </mc:Choice>
              <mc:Fallback>
                <p:oleObj name="CS ChemDraw Drawing" r:id="rId2" imgW="6603014" imgH="593966" progId="ChemDraw.Document.6.0">
                  <p:embed/>
                  <p:pic>
                    <p:nvPicPr>
                      <p:cNvPr id="4" name="Object 3">
                        <a:extLst>
                          <a:ext uri="{FF2B5EF4-FFF2-40B4-BE49-F238E27FC236}">
                            <a16:creationId xmlns:a16="http://schemas.microsoft.com/office/drawing/2014/main" id="{DEAB5219-D5FF-1CBD-EB91-A762B3EB3951}"/>
                          </a:ext>
                        </a:extLst>
                      </p:cNvPr>
                      <p:cNvPicPr/>
                      <p:nvPr/>
                    </p:nvPicPr>
                    <p:blipFill>
                      <a:blip r:embed="rId3"/>
                      <a:stretch>
                        <a:fillRect/>
                      </a:stretch>
                    </p:blipFill>
                    <p:spPr>
                      <a:xfrm>
                        <a:off x="1984773" y="5262562"/>
                        <a:ext cx="8222456" cy="7381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9D0759C3-07E3-9F71-8D35-EE782A45CA47}"/>
              </a:ext>
            </a:extLst>
          </p:cNvPr>
          <p:cNvPicPr>
            <a:picLocks noChangeAspect="1"/>
          </p:cNvPicPr>
          <p:nvPr/>
        </p:nvPicPr>
        <p:blipFill>
          <a:blip r:embed="rId4"/>
          <a:stretch>
            <a:fillRect/>
          </a:stretch>
        </p:blipFill>
        <p:spPr>
          <a:xfrm>
            <a:off x="3562838" y="1398667"/>
            <a:ext cx="5098222" cy="35024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2BEC01B5-EF14-73F1-4EE9-C8DBD1BDD82D}"/>
              </a:ext>
            </a:extLst>
          </p:cNvPr>
          <p:cNvSpPr>
            <a:spLocks noChangeArrowheads="1"/>
          </p:cNvSpPr>
          <p:nvPr/>
        </p:nvSpPr>
        <p:spPr bwMode="auto">
          <a:xfrm>
            <a:off x="1809750" y="1"/>
            <a:ext cx="88582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600" dirty="0">
                <a:solidFill>
                  <a:srgbClr val="FF0000"/>
                </a:solidFill>
              </a:rPr>
              <a:t>Why Singlet Carbene is Important in Catalyst Design?</a:t>
            </a:r>
          </a:p>
        </p:txBody>
      </p:sp>
      <p:pic>
        <p:nvPicPr>
          <p:cNvPr id="5" name="Picture 129" descr="phosphines-intro">
            <a:extLst>
              <a:ext uri="{FF2B5EF4-FFF2-40B4-BE49-F238E27FC236}">
                <a16:creationId xmlns:a16="http://schemas.microsoft.com/office/drawing/2014/main" id="{11938678-865B-8A80-EED1-9136B17332CD}"/>
              </a:ext>
            </a:extLst>
          </p:cNvPr>
          <p:cNvPicPr>
            <a:picLocks noChangeAspect="1" noChangeArrowheads="1"/>
          </p:cNvPicPr>
          <p:nvPr/>
        </p:nvPicPr>
        <p:blipFill>
          <a:blip r:embed="rId2"/>
          <a:srcRect/>
          <a:stretch>
            <a:fillRect/>
          </a:stretch>
        </p:blipFill>
        <p:spPr bwMode="auto">
          <a:xfrm>
            <a:off x="1981201" y="1600201"/>
            <a:ext cx="4681537" cy="2357437"/>
          </a:xfrm>
          <a:prstGeom prst="rect">
            <a:avLst/>
          </a:prstGeom>
          <a:noFill/>
          <a:ln w="38100">
            <a:solidFill>
              <a:schemeClr val="accent6"/>
            </a:solidFill>
            <a:miter lim="800000"/>
            <a:headEnd/>
            <a:tailEnd/>
          </a:ln>
        </p:spPr>
      </p:pic>
      <p:sp>
        <p:nvSpPr>
          <p:cNvPr id="7172" name="Rectangle 5">
            <a:extLst>
              <a:ext uri="{FF2B5EF4-FFF2-40B4-BE49-F238E27FC236}">
                <a16:creationId xmlns:a16="http://schemas.microsoft.com/office/drawing/2014/main" id="{2BB71BCB-78F3-8F3F-893F-1A4B41A8F1B4}"/>
              </a:ext>
            </a:extLst>
          </p:cNvPr>
          <p:cNvSpPr>
            <a:spLocks noChangeArrowheads="1"/>
          </p:cNvSpPr>
          <p:nvPr/>
        </p:nvSpPr>
        <p:spPr bwMode="auto">
          <a:xfrm>
            <a:off x="1881189" y="4643439"/>
            <a:ext cx="63579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1800" b="1" dirty="0">
                <a:solidFill>
                  <a:srgbClr val="0001AD"/>
                </a:solidFill>
              </a:rPr>
              <a:t>NHC salt is stable (which is used for metal catalyst development), it has two electrons for donation to metal orbital.</a:t>
            </a:r>
          </a:p>
          <a:p>
            <a:pPr eaLnBrk="1" hangingPunct="1">
              <a:spcBef>
                <a:spcPct val="0"/>
              </a:spcBef>
              <a:buFontTx/>
              <a:buNone/>
            </a:pPr>
            <a:r>
              <a:rPr lang="en-GB" altLang="en-US" sz="1800" b="1" dirty="0">
                <a:solidFill>
                  <a:srgbClr val="0001AD"/>
                </a:solidFill>
              </a:rPr>
              <a:t>It has empty orbital to accept electron</a:t>
            </a:r>
          </a:p>
          <a:p>
            <a:pPr eaLnBrk="1" hangingPunct="1">
              <a:spcBef>
                <a:spcPct val="0"/>
              </a:spcBef>
              <a:buFontTx/>
              <a:buNone/>
            </a:pPr>
            <a:r>
              <a:rPr lang="en-GB" altLang="en-US" sz="1800" b="1" dirty="0">
                <a:solidFill>
                  <a:srgbClr val="0001AD"/>
                </a:solidFill>
              </a:rPr>
              <a:t>Hence NHC can be considered as </a:t>
            </a:r>
            <a:r>
              <a:rPr lang="en-GB" altLang="en-US" sz="1800" b="1" dirty="0" err="1">
                <a:solidFill>
                  <a:srgbClr val="0001AD"/>
                </a:solidFill>
              </a:rPr>
              <a:t>ambiphilic</a:t>
            </a:r>
            <a:r>
              <a:rPr lang="en-GB" altLang="en-US" sz="1800" b="1" dirty="0">
                <a:solidFill>
                  <a:srgbClr val="0001AD"/>
                </a:solidFill>
              </a:rPr>
              <a:t> in nature </a:t>
            </a:r>
          </a:p>
        </p:txBody>
      </p:sp>
      <p:pic>
        <p:nvPicPr>
          <p:cNvPr id="2" name="Picture 1">
            <a:extLst>
              <a:ext uri="{FF2B5EF4-FFF2-40B4-BE49-F238E27FC236}">
                <a16:creationId xmlns:a16="http://schemas.microsoft.com/office/drawing/2014/main" id="{10A4967E-F6B1-70BD-9FA7-16216F930FE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040" t="16006"/>
          <a:stretch/>
        </p:blipFill>
        <p:spPr>
          <a:xfrm>
            <a:off x="7179564" y="1150339"/>
            <a:ext cx="3031236" cy="291711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4D2747-8FED-4E12-8330-34C7B522E3B2}"/>
              </a:ext>
            </a:extLst>
          </p:cNvPr>
          <p:cNvSpPr>
            <a:spLocks noGrp="1"/>
          </p:cNvSpPr>
          <p:nvPr>
            <p:ph type="sldNum" sz="quarter" idx="12"/>
          </p:nvPr>
        </p:nvSpPr>
        <p:spPr/>
        <p:txBody>
          <a:bodyPr/>
          <a:lstStyle/>
          <a:p>
            <a:fld id="{C397E71E-4FA8-4F05-8614-47E87034E10D}" type="slidenum">
              <a:rPr lang="en-GB" altLang="en-US" smtClean="0"/>
              <a:pPr/>
              <a:t>12</a:t>
            </a:fld>
            <a:endParaRPr lang="en-GB" altLang="en-US"/>
          </a:p>
        </p:txBody>
      </p:sp>
      <p:sp>
        <p:nvSpPr>
          <p:cNvPr id="11" name="TextBox 10">
            <a:extLst>
              <a:ext uri="{FF2B5EF4-FFF2-40B4-BE49-F238E27FC236}">
                <a16:creationId xmlns:a16="http://schemas.microsoft.com/office/drawing/2014/main" id="{EA979340-9EA5-4A17-8269-E24B01231401}"/>
              </a:ext>
            </a:extLst>
          </p:cNvPr>
          <p:cNvSpPr txBox="1"/>
          <p:nvPr/>
        </p:nvSpPr>
        <p:spPr>
          <a:xfrm>
            <a:off x="1752601" y="2590800"/>
            <a:ext cx="7575803" cy="525080"/>
          </a:xfrm>
          <a:prstGeom prst="rect">
            <a:avLst/>
          </a:prstGeom>
          <a:noFill/>
        </p:spPr>
        <p:txBody>
          <a:bodyPr wrap="square">
            <a:spAutoFit/>
          </a:bodyPr>
          <a:lstStyle/>
          <a:p>
            <a:pPr algn="ctr" fontAlgn="base"/>
            <a:r>
              <a:rPr lang="en-US" sz="2812" b="1" dirty="0">
                <a:latin typeface="Baskerville Old Face" panose="02020602080505020303" pitchFamily="18" charset="0"/>
              </a:rPr>
              <a:t>NHC in catalysis</a:t>
            </a:r>
          </a:p>
        </p:txBody>
      </p:sp>
    </p:spTree>
    <p:extLst>
      <p:ext uri="{BB962C8B-B14F-4D97-AF65-F5344CB8AC3E}">
        <p14:creationId xmlns:p14="http://schemas.microsoft.com/office/powerpoint/2010/main" val="60181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A517BC-17C0-2544-04C1-02852504E7BC}"/>
              </a:ext>
            </a:extLst>
          </p:cNvPr>
          <p:cNvSpPr>
            <a:spLocks noGrp="1"/>
          </p:cNvSpPr>
          <p:nvPr>
            <p:ph type="sldNum" sz="quarter" idx="12"/>
          </p:nvPr>
        </p:nvSpPr>
        <p:spPr/>
        <p:txBody>
          <a:bodyPr/>
          <a:lstStyle/>
          <a:p>
            <a:fld id="{8613B768-9F02-4CC7-A165-9E3C6D86A9D2}" type="slidenum">
              <a:rPr lang="en-IN" smtClean="0"/>
              <a:t>13</a:t>
            </a:fld>
            <a:endParaRPr lang="en-IN" dirty="0"/>
          </a:p>
        </p:txBody>
      </p:sp>
      <p:graphicFrame>
        <p:nvGraphicFramePr>
          <p:cNvPr id="3" name="Object 2">
            <a:extLst>
              <a:ext uri="{FF2B5EF4-FFF2-40B4-BE49-F238E27FC236}">
                <a16:creationId xmlns:a16="http://schemas.microsoft.com/office/drawing/2014/main" id="{F8A04255-7C96-8443-DD6D-C850793D6D7D}"/>
              </a:ext>
            </a:extLst>
          </p:cNvPr>
          <p:cNvGraphicFramePr>
            <a:graphicFrameLocks noChangeAspect="1"/>
          </p:cNvGraphicFramePr>
          <p:nvPr/>
        </p:nvGraphicFramePr>
        <p:xfrm>
          <a:off x="4606442" y="1953415"/>
          <a:ext cx="2484835" cy="1447800"/>
        </p:xfrm>
        <a:graphic>
          <a:graphicData uri="http://schemas.openxmlformats.org/presentationml/2006/ole">
            <mc:AlternateContent xmlns:mc="http://schemas.openxmlformats.org/markup-compatibility/2006">
              <mc:Choice xmlns:v="urn:schemas-microsoft-com:vml" Requires="v">
                <p:oleObj name="CS ChemDraw Drawing" r:id="rId2" imgW="2217050" imgH="1291984" progId="ChemDraw.Document.6.0">
                  <p:embed/>
                </p:oleObj>
              </mc:Choice>
              <mc:Fallback>
                <p:oleObj name="CS ChemDraw Drawing" r:id="rId2" imgW="2217050" imgH="1291984" progId="ChemDraw.Document.6.0">
                  <p:embed/>
                  <p:pic>
                    <p:nvPicPr>
                      <p:cNvPr id="3" name="Object 2">
                        <a:extLst>
                          <a:ext uri="{FF2B5EF4-FFF2-40B4-BE49-F238E27FC236}">
                            <a16:creationId xmlns:a16="http://schemas.microsoft.com/office/drawing/2014/main" id="{F8A04255-7C96-8443-DD6D-C850793D6D7D}"/>
                          </a:ext>
                        </a:extLst>
                      </p:cNvPr>
                      <p:cNvPicPr/>
                      <p:nvPr/>
                    </p:nvPicPr>
                    <p:blipFill>
                      <a:blip r:embed="rId3"/>
                      <a:stretch>
                        <a:fillRect/>
                      </a:stretch>
                    </p:blipFill>
                    <p:spPr>
                      <a:xfrm>
                        <a:off x="4606442" y="1953415"/>
                        <a:ext cx="2484835" cy="14478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F4AA27F-11B0-0DFF-419C-C3513E602D87}"/>
              </a:ext>
            </a:extLst>
          </p:cNvPr>
          <p:cNvSpPr txBox="1"/>
          <p:nvPr/>
        </p:nvSpPr>
        <p:spPr>
          <a:xfrm>
            <a:off x="4096352" y="5619131"/>
            <a:ext cx="4572000" cy="276999"/>
          </a:xfrm>
          <a:prstGeom prst="rect">
            <a:avLst/>
          </a:prstGeom>
          <a:noFill/>
        </p:spPr>
        <p:txBody>
          <a:bodyPr wrap="square">
            <a:spAutoFit/>
          </a:bodyPr>
          <a:lstStyle/>
          <a:p>
            <a:r>
              <a:rPr lang="nn-NO" sz="1200" dirty="0">
                <a:solidFill>
                  <a:srgbClr val="000000"/>
                </a:solidFill>
                <a:latin typeface="Times New Roman" panose="02020603050405020304" pitchFamily="18" charset="0"/>
                <a:cs typeface="Times New Roman" panose="02020603050405020304" pitchFamily="18" charset="0"/>
              </a:rPr>
              <a:t>Grubbs et al. </a:t>
            </a:r>
            <a:r>
              <a:rPr lang="nn-NO" sz="1200" i="1" dirty="0">
                <a:solidFill>
                  <a:srgbClr val="000000"/>
                </a:solidFill>
                <a:latin typeface="Times New Roman" panose="02020603050405020304" pitchFamily="18" charset="0"/>
                <a:cs typeface="Times New Roman" panose="02020603050405020304" pitchFamily="18" charset="0"/>
              </a:rPr>
              <a:t>Org. Lett.,</a:t>
            </a:r>
            <a:r>
              <a:rPr lang="nn-NO" sz="1200" dirty="0">
                <a:solidFill>
                  <a:srgbClr val="000000"/>
                </a:solidFill>
                <a:latin typeface="Times New Roman" panose="02020603050405020304" pitchFamily="18" charset="0"/>
                <a:cs typeface="Times New Roman" panose="02020603050405020304" pitchFamily="18" charset="0"/>
              </a:rPr>
              <a:t> 1999, </a:t>
            </a:r>
            <a:r>
              <a:rPr lang="nn-NO" sz="1200" b="1" dirty="0">
                <a:solidFill>
                  <a:srgbClr val="000000"/>
                </a:solidFill>
                <a:latin typeface="Times New Roman" panose="02020603050405020304" pitchFamily="18" charset="0"/>
                <a:cs typeface="Times New Roman" panose="02020603050405020304" pitchFamily="18" charset="0"/>
              </a:rPr>
              <a:t>1</a:t>
            </a:r>
            <a:r>
              <a:rPr lang="nn-NO" sz="1200" dirty="0">
                <a:solidFill>
                  <a:srgbClr val="000000"/>
                </a:solidFill>
                <a:latin typeface="Times New Roman" panose="02020603050405020304" pitchFamily="18" charset="0"/>
                <a:cs typeface="Times New Roman" panose="02020603050405020304" pitchFamily="18" charset="0"/>
              </a:rPr>
              <a:t>, 953–956.</a:t>
            </a:r>
            <a:endParaRPr lang="en-IN" sz="1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BDE8883-7391-7122-D9EB-1677FF00D542}"/>
              </a:ext>
            </a:extLst>
          </p:cNvPr>
          <p:cNvSpPr txBox="1"/>
          <p:nvPr/>
        </p:nvSpPr>
        <p:spPr>
          <a:xfrm>
            <a:off x="4093780" y="799498"/>
            <a:ext cx="5786429" cy="415498"/>
          </a:xfrm>
          <a:prstGeom prst="rect">
            <a:avLst/>
          </a:prstGeom>
          <a:noFill/>
        </p:spPr>
        <p:txBody>
          <a:bodyPr wrap="square" rtlCol="0">
            <a:spAutoFit/>
          </a:bodyPr>
          <a:lstStyle/>
          <a:p>
            <a:r>
              <a:rPr lang="en-IN" sz="2100" b="1" dirty="0">
                <a:solidFill>
                  <a:srgbClr val="0070C0"/>
                </a:solidFill>
              </a:rPr>
              <a:t>NHC in Grubbs Catalyst</a:t>
            </a:r>
          </a:p>
        </p:txBody>
      </p:sp>
      <p:sp>
        <p:nvSpPr>
          <p:cNvPr id="10" name="Flowchart: Terminator 9">
            <a:extLst>
              <a:ext uri="{FF2B5EF4-FFF2-40B4-BE49-F238E27FC236}">
                <a16:creationId xmlns:a16="http://schemas.microsoft.com/office/drawing/2014/main" id="{1F90A02E-6648-33D2-729B-737D73436432}"/>
              </a:ext>
            </a:extLst>
          </p:cNvPr>
          <p:cNvSpPr/>
          <p:nvPr/>
        </p:nvSpPr>
        <p:spPr>
          <a:xfrm>
            <a:off x="1775861" y="1227021"/>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DE69DABA-E8BB-2A42-EEAF-7C33814D0489}"/>
              </a:ext>
            </a:extLst>
          </p:cNvPr>
          <p:cNvSpPr/>
          <p:nvPr/>
        </p:nvSpPr>
        <p:spPr>
          <a:xfrm>
            <a:off x="8462378" y="3425206"/>
            <a:ext cx="2108269" cy="646331"/>
          </a:xfrm>
          <a:prstGeom prst="rect">
            <a:avLst/>
          </a:prstGeom>
        </p:spPr>
        <p:txBody>
          <a:bodyPr wrap="none">
            <a:spAutoFit/>
          </a:bodyPr>
          <a:lstStyle/>
          <a:p>
            <a:pPr algn="ctr"/>
            <a:r>
              <a:rPr lang="en-US" b="1" dirty="0">
                <a:latin typeface="Times New Roman" pitchFamily="18" charset="0"/>
                <a:cs typeface="Times New Roman" pitchFamily="18" charset="0"/>
              </a:rPr>
              <a:t>Robert H. Grubbs</a:t>
            </a:r>
            <a:r>
              <a:rPr lang="en-US" dirty="0">
                <a:latin typeface="Times New Roman" pitchFamily="18" charset="0"/>
                <a:cs typeface="Times New Roman" pitchFamily="18" charset="0"/>
              </a:rPr>
              <a:t>: </a:t>
            </a:r>
          </a:p>
          <a:p>
            <a:pPr algn="ctr"/>
            <a:r>
              <a:rPr lang="en-US" dirty="0">
                <a:latin typeface="Times New Roman" pitchFamily="18" charset="0"/>
                <a:cs typeface="Times New Roman" pitchFamily="18" charset="0"/>
              </a:rPr>
              <a:t>Nobel Prize in 2005</a:t>
            </a:r>
          </a:p>
        </p:txBody>
      </p:sp>
      <p:pic>
        <p:nvPicPr>
          <p:cNvPr id="13" name="Picture 3" descr="C:\Users\user\Desktop\download.jpg">
            <a:extLst>
              <a:ext uri="{FF2B5EF4-FFF2-40B4-BE49-F238E27FC236}">
                <a16:creationId xmlns:a16="http://schemas.microsoft.com/office/drawing/2014/main" id="{5006A3D5-EE98-27D4-9078-076633D7CB1B}"/>
              </a:ext>
            </a:extLst>
          </p:cNvPr>
          <p:cNvPicPr>
            <a:picLocks noChangeAspect="1" noChangeArrowheads="1"/>
          </p:cNvPicPr>
          <p:nvPr/>
        </p:nvPicPr>
        <p:blipFill rotWithShape="1">
          <a:blip r:embed="rId4"/>
          <a:srcRect b="13553"/>
          <a:stretch/>
        </p:blipFill>
        <p:spPr bwMode="auto">
          <a:xfrm>
            <a:off x="8798869" y="1673573"/>
            <a:ext cx="1376045" cy="1717529"/>
          </a:xfrm>
          <a:prstGeom prst="rect">
            <a:avLst/>
          </a:prstGeom>
          <a:noFill/>
        </p:spPr>
      </p:pic>
      <p:sp>
        <p:nvSpPr>
          <p:cNvPr id="14" name="TextBox 13">
            <a:extLst>
              <a:ext uri="{FF2B5EF4-FFF2-40B4-BE49-F238E27FC236}">
                <a16:creationId xmlns:a16="http://schemas.microsoft.com/office/drawing/2014/main" id="{4544DF6B-A592-8ABE-FC35-8FBAED2DD5DC}"/>
              </a:ext>
            </a:extLst>
          </p:cNvPr>
          <p:cNvSpPr txBox="1"/>
          <p:nvPr/>
        </p:nvSpPr>
        <p:spPr>
          <a:xfrm>
            <a:off x="3618263" y="4033526"/>
            <a:ext cx="4400550" cy="553998"/>
          </a:xfrm>
          <a:prstGeom prst="rect">
            <a:avLst/>
          </a:prstGeom>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500" b="1" dirty="0">
                <a:latin typeface="Times New Roman" pitchFamily="18" charset="0"/>
                <a:cs typeface="Times New Roman" pitchFamily="18" charset="0"/>
              </a:rPr>
              <a:t>Grubbs II is catalytically more active than Grubbs I</a:t>
            </a:r>
          </a:p>
        </p:txBody>
      </p:sp>
    </p:spTree>
    <p:extLst>
      <p:ext uri="{BB962C8B-B14F-4D97-AF65-F5344CB8AC3E}">
        <p14:creationId xmlns:p14="http://schemas.microsoft.com/office/powerpoint/2010/main" val="252018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4F07FBE-CA26-86F2-344E-77AFA35FAB56}"/>
              </a:ext>
            </a:extLst>
          </p:cNvPr>
          <p:cNvSpPr/>
          <p:nvPr/>
        </p:nvSpPr>
        <p:spPr>
          <a:xfrm>
            <a:off x="7958488" y="3980247"/>
            <a:ext cx="1442186" cy="966938"/>
          </a:xfrm>
          <a:prstGeom prst="roundRect">
            <a:avLst/>
          </a:prstGeom>
          <a:solidFill>
            <a:srgbClr val="FBE5D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902CFCA8-3ABC-6109-4CBF-29E1D3E6F17C}"/>
              </a:ext>
            </a:extLst>
          </p:cNvPr>
          <p:cNvSpPr/>
          <p:nvPr/>
        </p:nvSpPr>
        <p:spPr>
          <a:xfrm>
            <a:off x="5220937" y="4039384"/>
            <a:ext cx="1406648" cy="952496"/>
          </a:xfrm>
          <a:prstGeom prst="roundRect">
            <a:avLst/>
          </a:prstGeom>
          <a:solidFill>
            <a:srgbClr val="FBE5D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CA5C9719-778A-E20C-4FBD-3CAA5EEA1019}"/>
              </a:ext>
            </a:extLst>
          </p:cNvPr>
          <p:cNvSpPr/>
          <p:nvPr/>
        </p:nvSpPr>
        <p:spPr>
          <a:xfrm>
            <a:off x="2720941" y="4010317"/>
            <a:ext cx="1383320" cy="905719"/>
          </a:xfrm>
          <a:prstGeom prst="roundRect">
            <a:avLst/>
          </a:prstGeom>
          <a:solidFill>
            <a:srgbClr val="FBE5D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7DCC3C1D-F658-7C0E-BB47-D3227E5E9AAB}"/>
              </a:ext>
            </a:extLst>
          </p:cNvPr>
          <p:cNvSpPr/>
          <p:nvPr/>
        </p:nvSpPr>
        <p:spPr>
          <a:xfrm>
            <a:off x="5402981" y="1587567"/>
            <a:ext cx="1150620" cy="74234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Slide Number Placeholder 4">
            <a:extLst>
              <a:ext uri="{FF2B5EF4-FFF2-40B4-BE49-F238E27FC236}">
                <a16:creationId xmlns:a16="http://schemas.microsoft.com/office/drawing/2014/main" id="{DC738676-77BA-44DB-E83A-A36DF939A8D1}"/>
              </a:ext>
            </a:extLst>
          </p:cNvPr>
          <p:cNvSpPr>
            <a:spLocks noGrp="1"/>
          </p:cNvSpPr>
          <p:nvPr>
            <p:ph type="sldNum" sz="quarter" idx="12"/>
          </p:nvPr>
        </p:nvSpPr>
        <p:spPr/>
        <p:txBody>
          <a:bodyPr/>
          <a:lstStyle/>
          <a:p>
            <a:fld id="{8613B768-9F02-4CC7-A165-9E3C6D86A9D2}" type="slidenum">
              <a:rPr lang="en-IN" smtClean="0"/>
              <a:t>14</a:t>
            </a:fld>
            <a:endParaRPr lang="en-IN" dirty="0"/>
          </a:p>
        </p:txBody>
      </p:sp>
      <p:sp>
        <p:nvSpPr>
          <p:cNvPr id="13" name="TextBox 12">
            <a:extLst>
              <a:ext uri="{FF2B5EF4-FFF2-40B4-BE49-F238E27FC236}">
                <a16:creationId xmlns:a16="http://schemas.microsoft.com/office/drawing/2014/main" id="{BDDF8450-CDFA-B1BD-9AFD-D11249B84573}"/>
              </a:ext>
            </a:extLst>
          </p:cNvPr>
          <p:cNvSpPr txBox="1"/>
          <p:nvPr/>
        </p:nvSpPr>
        <p:spPr>
          <a:xfrm>
            <a:off x="3633020" y="857250"/>
            <a:ext cx="6190920" cy="415498"/>
          </a:xfrm>
          <a:prstGeom prst="rect">
            <a:avLst/>
          </a:prstGeom>
          <a:noFill/>
        </p:spPr>
        <p:txBody>
          <a:bodyPr wrap="square" rtlCol="0">
            <a:spAutoFit/>
          </a:bodyPr>
          <a:lstStyle/>
          <a:p>
            <a:r>
              <a:rPr lang="en-IN" sz="2100" b="1" dirty="0">
                <a:solidFill>
                  <a:srgbClr val="0070C0"/>
                </a:solidFill>
              </a:rPr>
              <a:t>An Overview on N-heterocyclic Carbene</a:t>
            </a:r>
          </a:p>
        </p:txBody>
      </p:sp>
      <p:sp>
        <p:nvSpPr>
          <p:cNvPr id="14" name="Flowchart: Terminator 13">
            <a:extLst>
              <a:ext uri="{FF2B5EF4-FFF2-40B4-BE49-F238E27FC236}">
                <a16:creationId xmlns:a16="http://schemas.microsoft.com/office/drawing/2014/main" id="{2E6E65F2-2982-76DE-B903-185F3D291E5C}"/>
              </a:ext>
            </a:extLst>
          </p:cNvPr>
          <p:cNvSpPr/>
          <p:nvPr/>
        </p:nvSpPr>
        <p:spPr>
          <a:xfrm>
            <a:off x="1821180" y="1233088"/>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569F920-3809-C73C-D536-9E2F901C3F9C}"/>
              </a:ext>
            </a:extLst>
          </p:cNvPr>
          <p:cNvSpPr txBox="1"/>
          <p:nvPr/>
        </p:nvSpPr>
        <p:spPr>
          <a:xfrm>
            <a:off x="5350961" y="5552044"/>
            <a:ext cx="4572000" cy="276999"/>
          </a:xfrm>
          <a:prstGeom prst="rect">
            <a:avLst/>
          </a:prstGeom>
          <a:noFill/>
        </p:spPr>
        <p:txBody>
          <a:bodyPr wrap="square">
            <a:spAutoFit/>
          </a:bodyPr>
          <a:lstStyle/>
          <a:p>
            <a:r>
              <a:rPr lang="en-US" sz="1200" dirty="0" err="1">
                <a:latin typeface="Times New Roman" panose="02020603050405020304" pitchFamily="18" charset="0"/>
                <a:ea typeface="Calibri" panose="020F0502020204030204" pitchFamily="34" charset="0"/>
              </a:rPr>
              <a:t>Glorius</a:t>
            </a:r>
            <a:r>
              <a:rPr lang="en-US" sz="1200" dirty="0">
                <a:latin typeface="Times New Roman" panose="02020603050405020304" pitchFamily="18" charset="0"/>
                <a:ea typeface="Calibri" panose="020F0502020204030204" pitchFamily="34" charset="0"/>
              </a:rPr>
              <a:t>, </a:t>
            </a:r>
            <a:r>
              <a:rPr lang="en-US" sz="1200" i="1" dirty="0">
                <a:latin typeface="Times New Roman" panose="02020603050405020304" pitchFamily="18" charset="0"/>
                <a:ea typeface="Calibri" panose="020F0502020204030204" pitchFamily="34" charset="0"/>
              </a:rPr>
              <a:t>Nature</a:t>
            </a:r>
            <a:r>
              <a:rPr lang="en-US" sz="1200" dirty="0">
                <a:latin typeface="Times New Roman" panose="02020603050405020304" pitchFamily="18" charset="0"/>
                <a:ea typeface="Calibri" panose="020F0502020204030204" pitchFamily="34" charset="0"/>
              </a:rPr>
              <a:t>, 2014, </a:t>
            </a:r>
            <a:r>
              <a:rPr lang="en-US" sz="1200" b="1" dirty="0">
                <a:latin typeface="Times New Roman" panose="02020603050405020304" pitchFamily="18" charset="0"/>
                <a:ea typeface="Calibri" panose="020F0502020204030204" pitchFamily="34" charset="0"/>
              </a:rPr>
              <a:t>510</a:t>
            </a:r>
            <a:r>
              <a:rPr lang="en-US" sz="1200" dirty="0">
                <a:latin typeface="Times New Roman" panose="02020603050405020304" pitchFamily="18" charset="0"/>
                <a:ea typeface="Calibri" panose="020F0502020204030204" pitchFamily="34" charset="0"/>
              </a:rPr>
              <a:t>, 485-496.</a:t>
            </a:r>
            <a:endParaRPr lang="en-IN" sz="1200" dirty="0"/>
          </a:p>
        </p:txBody>
      </p:sp>
      <p:graphicFrame>
        <p:nvGraphicFramePr>
          <p:cNvPr id="2" name="Object 1">
            <a:extLst>
              <a:ext uri="{FF2B5EF4-FFF2-40B4-BE49-F238E27FC236}">
                <a16:creationId xmlns:a16="http://schemas.microsoft.com/office/drawing/2014/main" id="{D3AE1717-3085-7D9D-0606-7774E66F154F}"/>
              </a:ext>
            </a:extLst>
          </p:cNvPr>
          <p:cNvGraphicFramePr>
            <a:graphicFrameLocks noChangeAspect="1"/>
          </p:cNvGraphicFramePr>
          <p:nvPr/>
        </p:nvGraphicFramePr>
        <p:xfrm>
          <a:off x="2722960" y="1604963"/>
          <a:ext cx="6766322" cy="3962400"/>
        </p:xfrm>
        <a:graphic>
          <a:graphicData uri="http://schemas.openxmlformats.org/presentationml/2006/ole">
            <mc:AlternateContent xmlns:mc="http://schemas.openxmlformats.org/markup-compatibility/2006">
              <mc:Choice xmlns:v="urn:schemas-microsoft-com:vml" Requires="v">
                <p:oleObj name="CS ChemDraw Drawing" r:id="rId2" imgW="4571408" imgH="2677379" progId="ChemDraw.Document.6.0">
                  <p:embed/>
                </p:oleObj>
              </mc:Choice>
              <mc:Fallback>
                <p:oleObj name="CS ChemDraw Drawing" r:id="rId2" imgW="4571408" imgH="2677379" progId="ChemDraw.Document.6.0">
                  <p:embed/>
                  <p:pic>
                    <p:nvPicPr>
                      <p:cNvPr id="2" name="Object 1">
                        <a:extLst>
                          <a:ext uri="{FF2B5EF4-FFF2-40B4-BE49-F238E27FC236}">
                            <a16:creationId xmlns:a16="http://schemas.microsoft.com/office/drawing/2014/main" id="{D3AE1717-3085-7D9D-0606-7774E66F154F}"/>
                          </a:ext>
                        </a:extLst>
                      </p:cNvPr>
                      <p:cNvPicPr/>
                      <p:nvPr/>
                    </p:nvPicPr>
                    <p:blipFill>
                      <a:blip r:embed="rId3"/>
                      <a:stretch>
                        <a:fillRect/>
                      </a:stretch>
                    </p:blipFill>
                    <p:spPr>
                      <a:xfrm>
                        <a:off x="2722960" y="1604963"/>
                        <a:ext cx="6766322" cy="3962400"/>
                      </a:xfrm>
                      <a:prstGeom prst="rect">
                        <a:avLst/>
                      </a:prstGeom>
                    </p:spPr>
                  </p:pic>
                </p:oleObj>
              </mc:Fallback>
            </mc:AlternateContent>
          </a:graphicData>
        </a:graphic>
      </p:graphicFrame>
    </p:spTree>
    <p:extLst>
      <p:ext uri="{BB962C8B-B14F-4D97-AF65-F5344CB8AC3E}">
        <p14:creationId xmlns:p14="http://schemas.microsoft.com/office/powerpoint/2010/main" val="174689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8E97BE-5DDF-86B8-028C-5F90575C8E96}"/>
              </a:ext>
            </a:extLst>
          </p:cNvPr>
          <p:cNvSpPr>
            <a:spLocks noGrp="1"/>
          </p:cNvSpPr>
          <p:nvPr>
            <p:ph type="sldNum" sz="quarter" idx="12"/>
          </p:nvPr>
        </p:nvSpPr>
        <p:spPr/>
        <p:txBody>
          <a:bodyPr/>
          <a:lstStyle/>
          <a:p>
            <a:fld id="{8613B768-9F02-4CC7-A165-9E3C6D86A9D2}" type="slidenum">
              <a:rPr lang="en-IN" smtClean="0"/>
              <a:t>15</a:t>
            </a:fld>
            <a:endParaRPr lang="en-IN" dirty="0"/>
          </a:p>
        </p:txBody>
      </p:sp>
      <p:sp>
        <p:nvSpPr>
          <p:cNvPr id="9" name="Flowchart: Terminator 8">
            <a:extLst>
              <a:ext uri="{FF2B5EF4-FFF2-40B4-BE49-F238E27FC236}">
                <a16:creationId xmlns:a16="http://schemas.microsoft.com/office/drawing/2014/main" id="{6E8A87E5-57FF-FA41-2971-C977E4D46AF4}"/>
              </a:ext>
            </a:extLst>
          </p:cNvPr>
          <p:cNvSpPr/>
          <p:nvPr/>
        </p:nvSpPr>
        <p:spPr>
          <a:xfrm>
            <a:off x="1821180" y="1350584"/>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869B07A-BE57-DCA4-7161-2A64A6AAC9CE}"/>
              </a:ext>
            </a:extLst>
          </p:cNvPr>
          <p:cNvSpPr txBox="1"/>
          <p:nvPr/>
        </p:nvSpPr>
        <p:spPr>
          <a:xfrm>
            <a:off x="4088039" y="944266"/>
            <a:ext cx="4572000" cy="415498"/>
          </a:xfrm>
          <a:prstGeom prst="rect">
            <a:avLst/>
          </a:prstGeom>
          <a:noFill/>
        </p:spPr>
        <p:txBody>
          <a:bodyPr wrap="square">
            <a:spAutoFit/>
          </a:bodyPr>
          <a:lstStyle/>
          <a:p>
            <a:r>
              <a:rPr lang="en-IN" sz="2100" b="1" dirty="0">
                <a:solidFill>
                  <a:srgbClr val="0070C0"/>
                </a:solidFill>
              </a:rPr>
              <a:t>Classification of NHCs</a:t>
            </a:r>
          </a:p>
        </p:txBody>
      </p:sp>
      <p:graphicFrame>
        <p:nvGraphicFramePr>
          <p:cNvPr id="4" name="Object 3">
            <a:extLst>
              <a:ext uri="{FF2B5EF4-FFF2-40B4-BE49-F238E27FC236}">
                <a16:creationId xmlns:a16="http://schemas.microsoft.com/office/drawing/2014/main" id="{6BA7227E-47C5-CF95-C5AF-E1416497886C}"/>
              </a:ext>
            </a:extLst>
          </p:cNvPr>
          <p:cNvGraphicFramePr>
            <a:graphicFrameLocks noChangeAspect="1"/>
          </p:cNvGraphicFramePr>
          <p:nvPr/>
        </p:nvGraphicFramePr>
        <p:xfrm>
          <a:off x="1733661" y="2062162"/>
          <a:ext cx="8562388" cy="1363028"/>
        </p:xfrm>
        <a:graphic>
          <a:graphicData uri="http://schemas.openxmlformats.org/presentationml/2006/ole">
            <mc:AlternateContent xmlns:mc="http://schemas.openxmlformats.org/markup-compatibility/2006">
              <mc:Choice xmlns:v="urn:schemas-microsoft-com:vml" Requires="v">
                <p:oleObj name="CS ChemDraw Drawing" r:id="rId2" imgW="6080217" imgH="969185" progId="ChemDraw.Document.6.0">
                  <p:embed/>
                </p:oleObj>
              </mc:Choice>
              <mc:Fallback>
                <p:oleObj name="CS ChemDraw Drawing" r:id="rId2" imgW="6080217" imgH="969185" progId="ChemDraw.Document.6.0">
                  <p:embed/>
                  <p:pic>
                    <p:nvPicPr>
                      <p:cNvPr id="4" name="Object 3">
                        <a:extLst>
                          <a:ext uri="{FF2B5EF4-FFF2-40B4-BE49-F238E27FC236}">
                            <a16:creationId xmlns:a16="http://schemas.microsoft.com/office/drawing/2014/main" id="{6BA7227E-47C5-CF95-C5AF-E1416497886C}"/>
                          </a:ext>
                        </a:extLst>
                      </p:cNvPr>
                      <p:cNvPicPr/>
                      <p:nvPr/>
                    </p:nvPicPr>
                    <p:blipFill>
                      <a:blip r:embed="rId3"/>
                      <a:stretch>
                        <a:fillRect/>
                      </a:stretch>
                    </p:blipFill>
                    <p:spPr>
                      <a:xfrm>
                        <a:off x="1733661" y="2062162"/>
                        <a:ext cx="8562388" cy="136302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E015CCBD-B20D-04F3-C289-42DE1CA592A3}"/>
              </a:ext>
            </a:extLst>
          </p:cNvPr>
          <p:cNvGraphicFramePr>
            <a:graphicFrameLocks noChangeAspect="1"/>
          </p:cNvGraphicFramePr>
          <p:nvPr/>
        </p:nvGraphicFramePr>
        <p:xfrm>
          <a:off x="2007942" y="4213232"/>
          <a:ext cx="2243311" cy="1220179"/>
        </p:xfrm>
        <a:graphic>
          <a:graphicData uri="http://schemas.openxmlformats.org/presentationml/2006/ole">
            <mc:AlternateContent xmlns:mc="http://schemas.openxmlformats.org/markup-compatibility/2006">
              <mc:Choice xmlns:v="urn:schemas-microsoft-com:vml" Requires="v">
                <p:oleObj name="CS ChemDraw Drawing" r:id="rId4" imgW="1613763" imgH="879322" progId="ChemDraw.Document.6.0">
                  <p:embed/>
                </p:oleObj>
              </mc:Choice>
              <mc:Fallback>
                <p:oleObj name="CS ChemDraw Drawing" r:id="rId4" imgW="1613763" imgH="879322" progId="ChemDraw.Document.6.0">
                  <p:embed/>
                  <p:pic>
                    <p:nvPicPr>
                      <p:cNvPr id="15" name="Object 14">
                        <a:extLst>
                          <a:ext uri="{FF2B5EF4-FFF2-40B4-BE49-F238E27FC236}">
                            <a16:creationId xmlns:a16="http://schemas.microsoft.com/office/drawing/2014/main" id="{E015CCBD-B20D-04F3-C289-42DE1CA592A3}"/>
                          </a:ext>
                        </a:extLst>
                      </p:cNvPr>
                      <p:cNvPicPr/>
                      <p:nvPr/>
                    </p:nvPicPr>
                    <p:blipFill>
                      <a:blip r:embed="rId5"/>
                      <a:stretch>
                        <a:fillRect/>
                      </a:stretch>
                    </p:blipFill>
                    <p:spPr>
                      <a:xfrm>
                        <a:off x="2007942" y="4213232"/>
                        <a:ext cx="2243311" cy="1220179"/>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6AEA84EC-5DD9-4220-622B-E2FA65045AE3}"/>
              </a:ext>
            </a:extLst>
          </p:cNvPr>
          <p:cNvSpPr txBox="1"/>
          <p:nvPr/>
        </p:nvSpPr>
        <p:spPr>
          <a:xfrm>
            <a:off x="2209800" y="1658553"/>
            <a:ext cx="5666874" cy="369332"/>
          </a:xfrm>
          <a:prstGeom prst="rect">
            <a:avLst/>
          </a:prstGeom>
          <a:noFill/>
        </p:spPr>
        <p:txBody>
          <a:bodyPr wrap="square" rtlCol="0">
            <a:spAutoFit/>
          </a:bodyPr>
          <a:lstStyle/>
          <a:p>
            <a:r>
              <a:rPr lang="en-IN" i="1" dirty="0">
                <a:solidFill>
                  <a:srgbClr val="0070C0"/>
                </a:solidFill>
              </a:rPr>
              <a:t>Classical Carbenes</a:t>
            </a:r>
          </a:p>
        </p:txBody>
      </p:sp>
      <p:sp>
        <p:nvSpPr>
          <p:cNvPr id="21" name="TextBox 20">
            <a:extLst>
              <a:ext uri="{FF2B5EF4-FFF2-40B4-BE49-F238E27FC236}">
                <a16:creationId xmlns:a16="http://schemas.microsoft.com/office/drawing/2014/main" id="{1A7D4E6F-56B8-9235-2498-59AF36AC1E75}"/>
              </a:ext>
            </a:extLst>
          </p:cNvPr>
          <p:cNvSpPr txBox="1"/>
          <p:nvPr/>
        </p:nvSpPr>
        <p:spPr>
          <a:xfrm>
            <a:off x="1879945" y="3775033"/>
            <a:ext cx="5378312" cy="369332"/>
          </a:xfrm>
          <a:prstGeom prst="rect">
            <a:avLst/>
          </a:prstGeom>
          <a:noFill/>
        </p:spPr>
        <p:txBody>
          <a:bodyPr wrap="square">
            <a:spAutoFit/>
          </a:bodyPr>
          <a:lstStyle/>
          <a:p>
            <a:r>
              <a:rPr lang="en-IN" i="1" dirty="0">
                <a:solidFill>
                  <a:srgbClr val="0070C0"/>
                </a:solidFill>
              </a:rPr>
              <a:t>Non-Classical Carbenes</a:t>
            </a:r>
          </a:p>
        </p:txBody>
      </p:sp>
      <p:graphicFrame>
        <p:nvGraphicFramePr>
          <p:cNvPr id="8" name="Object 7">
            <a:extLst>
              <a:ext uri="{FF2B5EF4-FFF2-40B4-BE49-F238E27FC236}">
                <a16:creationId xmlns:a16="http://schemas.microsoft.com/office/drawing/2014/main" id="{FBCF9143-6752-2478-0ADD-BF09E4C8BC65}"/>
              </a:ext>
            </a:extLst>
          </p:cNvPr>
          <p:cNvGraphicFramePr>
            <a:graphicFrameLocks noChangeAspect="1"/>
          </p:cNvGraphicFramePr>
          <p:nvPr/>
        </p:nvGraphicFramePr>
        <p:xfrm>
          <a:off x="4999436" y="3964782"/>
          <a:ext cx="2633663" cy="1719263"/>
        </p:xfrm>
        <a:graphic>
          <a:graphicData uri="http://schemas.openxmlformats.org/presentationml/2006/ole">
            <mc:AlternateContent xmlns:mc="http://schemas.openxmlformats.org/markup-compatibility/2006">
              <mc:Choice xmlns:v="urn:schemas-microsoft-com:vml" Requires="v">
                <p:oleObj name="CS ChemDraw Drawing" r:id="rId6" imgW="1926257" imgH="1255329" progId="ChemDraw.Document.6.0">
                  <p:embed/>
                </p:oleObj>
              </mc:Choice>
              <mc:Fallback>
                <p:oleObj name="CS ChemDraw Drawing" r:id="rId6" imgW="1926257" imgH="1255329" progId="ChemDraw.Document.6.0">
                  <p:embed/>
                  <p:pic>
                    <p:nvPicPr>
                      <p:cNvPr id="8" name="Object 7">
                        <a:extLst>
                          <a:ext uri="{FF2B5EF4-FFF2-40B4-BE49-F238E27FC236}">
                            <a16:creationId xmlns:a16="http://schemas.microsoft.com/office/drawing/2014/main" id="{FBCF9143-6752-2478-0ADD-BF09E4C8BC65}"/>
                          </a:ext>
                        </a:extLst>
                      </p:cNvPr>
                      <p:cNvPicPr/>
                      <p:nvPr/>
                    </p:nvPicPr>
                    <p:blipFill>
                      <a:blip r:embed="rId7"/>
                      <a:stretch>
                        <a:fillRect/>
                      </a:stretch>
                    </p:blipFill>
                    <p:spPr>
                      <a:xfrm>
                        <a:off x="4999436" y="3964782"/>
                        <a:ext cx="2633663" cy="1719263"/>
                      </a:xfrm>
                      <a:prstGeom prst="rect">
                        <a:avLst/>
                      </a:prstGeom>
                    </p:spPr>
                  </p:pic>
                </p:oleObj>
              </mc:Fallback>
            </mc:AlternateContent>
          </a:graphicData>
        </a:graphic>
      </p:graphicFrame>
    </p:spTree>
    <p:extLst>
      <p:ext uri="{BB962C8B-B14F-4D97-AF65-F5344CB8AC3E}">
        <p14:creationId xmlns:p14="http://schemas.microsoft.com/office/powerpoint/2010/main" val="12475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F966599-BFEC-C339-E168-49577E694489}"/>
              </a:ext>
            </a:extLst>
          </p:cNvPr>
          <p:cNvSpPr>
            <a:spLocks noGrp="1"/>
          </p:cNvSpPr>
          <p:nvPr>
            <p:ph type="title"/>
          </p:nvPr>
        </p:nvSpPr>
        <p:spPr>
          <a:xfrm>
            <a:off x="1752600" y="0"/>
            <a:ext cx="8763000" cy="1143000"/>
          </a:xfrm>
        </p:spPr>
        <p:txBody>
          <a:bodyPr/>
          <a:lstStyle/>
          <a:p>
            <a:pPr eaLnBrk="1" hangingPunct="1"/>
            <a:r>
              <a:rPr lang="en-US" altLang="en-US" sz="2800" b="1">
                <a:solidFill>
                  <a:srgbClr val="FF0000"/>
                </a:solidFill>
              </a:rPr>
              <a:t>Protecting the Unstable Species</a:t>
            </a:r>
          </a:p>
        </p:txBody>
      </p:sp>
      <p:graphicFrame>
        <p:nvGraphicFramePr>
          <p:cNvPr id="11268" name="Object 2">
            <a:extLst>
              <a:ext uri="{FF2B5EF4-FFF2-40B4-BE49-F238E27FC236}">
                <a16:creationId xmlns:a16="http://schemas.microsoft.com/office/drawing/2014/main" id="{2B556AED-9401-971C-3504-81C48928DCD0}"/>
              </a:ext>
            </a:extLst>
          </p:cNvPr>
          <p:cNvGraphicFramePr>
            <a:graphicFrameLocks noChangeAspect="1"/>
          </p:cNvGraphicFramePr>
          <p:nvPr/>
        </p:nvGraphicFramePr>
        <p:xfrm>
          <a:off x="6172200" y="1143000"/>
          <a:ext cx="3352800" cy="2770188"/>
        </p:xfrm>
        <a:graphic>
          <a:graphicData uri="http://schemas.openxmlformats.org/presentationml/2006/ole">
            <mc:AlternateContent xmlns:mc="http://schemas.openxmlformats.org/markup-compatibility/2006">
              <mc:Choice xmlns:v="urn:schemas-microsoft-com:vml" Requires="v">
                <p:oleObj name="CS ChemDraw Drawing" r:id="rId2" imgW="4521200" imgH="3721100" progId="ChemDraw.Document.6.0">
                  <p:embed/>
                </p:oleObj>
              </mc:Choice>
              <mc:Fallback>
                <p:oleObj name="CS ChemDraw Drawing" r:id="rId2" imgW="4521200" imgH="3721100" progId="ChemDraw.Document.6.0">
                  <p:embed/>
                  <p:pic>
                    <p:nvPicPr>
                      <p:cNvPr id="11268" name="Object 2">
                        <a:extLst>
                          <a:ext uri="{FF2B5EF4-FFF2-40B4-BE49-F238E27FC236}">
                            <a16:creationId xmlns:a16="http://schemas.microsoft.com/office/drawing/2014/main" id="{2B556AED-9401-971C-3504-81C48928D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143000"/>
                        <a:ext cx="3352800"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270" name="TextBox 9">
            <a:extLst>
              <a:ext uri="{FF2B5EF4-FFF2-40B4-BE49-F238E27FC236}">
                <a16:creationId xmlns:a16="http://schemas.microsoft.com/office/drawing/2014/main" id="{BF96462F-2AB6-4E23-BF34-5E20FE92687F}"/>
              </a:ext>
            </a:extLst>
          </p:cNvPr>
          <p:cNvSpPr txBox="1">
            <a:spLocks noChangeArrowheads="1"/>
          </p:cNvSpPr>
          <p:nvPr/>
        </p:nvSpPr>
        <p:spPr bwMode="auto">
          <a:xfrm>
            <a:off x="6477000" y="3925888"/>
            <a:ext cx="365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fr-FR" altLang="en-US" sz="1800" i="1">
                <a:solidFill>
                  <a:srgbClr val="FF0000"/>
                </a:solidFill>
              </a:rPr>
              <a:t>Science </a:t>
            </a:r>
            <a:r>
              <a:rPr lang="fr-FR" altLang="en-US" sz="1800" b="1"/>
              <a:t>2008</a:t>
            </a:r>
            <a:r>
              <a:rPr lang="fr-FR" altLang="en-US" sz="1800"/>
              <a:t>, 321, 1069–1071. (steric and electronic stabilization)</a:t>
            </a:r>
            <a:endParaRPr lang="en-US" altLang="en-US" sz="1800"/>
          </a:p>
        </p:txBody>
      </p:sp>
      <p:graphicFrame>
        <p:nvGraphicFramePr>
          <p:cNvPr id="11271" name="Object 4">
            <a:extLst>
              <a:ext uri="{FF2B5EF4-FFF2-40B4-BE49-F238E27FC236}">
                <a16:creationId xmlns:a16="http://schemas.microsoft.com/office/drawing/2014/main" id="{F4026C9D-2F0A-A5AA-2918-B59A71088125}"/>
              </a:ext>
            </a:extLst>
          </p:cNvPr>
          <p:cNvGraphicFramePr>
            <a:graphicFrameLocks noChangeAspect="1"/>
          </p:cNvGraphicFramePr>
          <p:nvPr/>
        </p:nvGraphicFramePr>
        <p:xfrm>
          <a:off x="6629400" y="4800600"/>
          <a:ext cx="2743200" cy="1943100"/>
        </p:xfrm>
        <a:graphic>
          <a:graphicData uri="http://schemas.openxmlformats.org/presentationml/2006/ole">
            <mc:AlternateContent xmlns:mc="http://schemas.openxmlformats.org/markup-compatibility/2006">
              <mc:Choice xmlns:v="urn:schemas-microsoft-com:vml" Requires="v">
                <p:oleObj name="CS ChemDraw Drawing" r:id="rId4" imgW="2895600" imgH="2057400" progId="ChemDraw.Document.6.0">
                  <p:embed/>
                </p:oleObj>
              </mc:Choice>
              <mc:Fallback>
                <p:oleObj name="CS ChemDraw Drawing" r:id="rId4" imgW="2895600" imgH="2057400" progId="ChemDraw.Document.6.0">
                  <p:embed/>
                  <p:pic>
                    <p:nvPicPr>
                      <p:cNvPr id="11271" name="Object 4">
                        <a:extLst>
                          <a:ext uri="{FF2B5EF4-FFF2-40B4-BE49-F238E27FC236}">
                            <a16:creationId xmlns:a16="http://schemas.microsoft.com/office/drawing/2014/main" id="{F4026C9D-2F0A-A5AA-2918-B59A71088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800600"/>
                        <a:ext cx="27432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272" name="TextBox 12">
            <a:extLst>
              <a:ext uri="{FF2B5EF4-FFF2-40B4-BE49-F238E27FC236}">
                <a16:creationId xmlns:a16="http://schemas.microsoft.com/office/drawing/2014/main" id="{44B79A75-C3A3-E2CC-C3AD-D5E348646522}"/>
              </a:ext>
            </a:extLst>
          </p:cNvPr>
          <p:cNvSpPr txBox="1">
            <a:spLocks noChangeArrowheads="1"/>
          </p:cNvSpPr>
          <p:nvPr/>
        </p:nvSpPr>
        <p:spPr bwMode="auto">
          <a:xfrm>
            <a:off x="1676400" y="2550396"/>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b="1">
                <a:solidFill>
                  <a:srgbClr val="0000FF"/>
                </a:solidFill>
              </a:rPr>
              <a:t>Advantage of Carbene: Electronic synergy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64BD829-53EC-C9E9-3F7D-869918ADFD4C}"/>
              </a:ext>
            </a:extLst>
          </p:cNvPr>
          <p:cNvSpPr>
            <a:spLocks noGrp="1"/>
          </p:cNvSpPr>
          <p:nvPr>
            <p:ph type="title"/>
          </p:nvPr>
        </p:nvSpPr>
        <p:spPr>
          <a:xfrm>
            <a:off x="1809750" y="0"/>
            <a:ext cx="8229600" cy="857250"/>
          </a:xfrm>
        </p:spPr>
        <p:txBody>
          <a:bodyPr/>
          <a:lstStyle/>
          <a:p>
            <a:pPr eaLnBrk="1" hangingPunct="1"/>
            <a:r>
              <a:rPr lang="en-GB" altLang="en-US" sz="2400"/>
              <a:t> Stabilization of Different Oxidation State</a:t>
            </a:r>
          </a:p>
        </p:txBody>
      </p:sp>
      <p:pic>
        <p:nvPicPr>
          <p:cNvPr id="12291" name="Picture 2">
            <a:extLst>
              <a:ext uri="{FF2B5EF4-FFF2-40B4-BE49-F238E27FC236}">
                <a16:creationId xmlns:a16="http://schemas.microsoft.com/office/drawing/2014/main" id="{F6E1703F-1685-EE0B-7FD2-5FC26277CC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09750" y="714376"/>
            <a:ext cx="4929188" cy="3228975"/>
          </a:xfrm>
        </p:spPr>
      </p:pic>
      <p:pic>
        <p:nvPicPr>
          <p:cNvPr id="12292" name="Picture 3">
            <a:extLst>
              <a:ext uri="{FF2B5EF4-FFF2-40B4-BE49-F238E27FC236}">
                <a16:creationId xmlns:a16="http://schemas.microsoft.com/office/drawing/2014/main" id="{4BAF0A2C-BDA4-2494-B039-10B5B9A57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3929064"/>
            <a:ext cx="49418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id="{8BFDED06-46A2-492F-7EAA-8D3589ED3A27}"/>
              </a:ext>
            </a:extLst>
          </p:cNvPr>
          <p:cNvSpPr>
            <a:spLocks noChangeArrowheads="1"/>
          </p:cNvSpPr>
          <p:nvPr/>
        </p:nvSpPr>
        <p:spPr bwMode="auto">
          <a:xfrm>
            <a:off x="1738313" y="4071938"/>
            <a:ext cx="37147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1800">
                <a:solidFill>
                  <a:srgbClr val="FF0000"/>
                </a:solidFill>
                <a:latin typeface="Times New Roman" panose="02020603050405020304" pitchFamily="18" charset="0"/>
                <a:cs typeface="Times New Roman" panose="02020603050405020304" pitchFamily="18" charset="0"/>
              </a:rPr>
              <a:t>Schleyer, Robinson and coworkers </a:t>
            </a:r>
            <a:r>
              <a:rPr lang="en-GB" altLang="en-US" sz="1800" i="1">
                <a:solidFill>
                  <a:srgbClr val="FF0000"/>
                </a:solidFill>
                <a:latin typeface="Times New Roman" panose="02020603050405020304" pitchFamily="18" charset="0"/>
                <a:cs typeface="Times New Roman" panose="02020603050405020304" pitchFamily="18" charset="0"/>
              </a:rPr>
              <a:t>Science</a:t>
            </a:r>
            <a:r>
              <a:rPr lang="en-GB" altLang="en-US" sz="1800">
                <a:solidFill>
                  <a:srgbClr val="FF0000"/>
                </a:solidFill>
                <a:latin typeface="Times New Roman" panose="02020603050405020304" pitchFamily="18" charset="0"/>
                <a:cs typeface="Times New Roman" panose="02020603050405020304" pitchFamily="18" charset="0"/>
              </a:rPr>
              <a:t> </a:t>
            </a:r>
            <a:r>
              <a:rPr lang="en-GB" altLang="en-US" sz="1800" b="1">
                <a:solidFill>
                  <a:srgbClr val="FF0000"/>
                </a:solidFill>
                <a:latin typeface="Times New Roman" panose="02020603050405020304" pitchFamily="18" charset="0"/>
                <a:cs typeface="Times New Roman" panose="02020603050405020304" pitchFamily="18" charset="0"/>
              </a:rPr>
              <a:t>2008</a:t>
            </a:r>
            <a:r>
              <a:rPr lang="en-GB" altLang="en-US" sz="1800">
                <a:solidFill>
                  <a:srgbClr val="FF0000"/>
                </a:solidFill>
                <a:latin typeface="Times New Roman" panose="02020603050405020304" pitchFamily="18" charset="0"/>
                <a:cs typeface="Times New Roman" panose="02020603050405020304" pitchFamily="18" charset="0"/>
              </a:rPr>
              <a:t>, </a:t>
            </a:r>
            <a:r>
              <a:rPr lang="en-GB" altLang="en-US" sz="1800" i="1">
                <a:solidFill>
                  <a:srgbClr val="FF0000"/>
                </a:solidFill>
                <a:latin typeface="Times New Roman" panose="02020603050405020304" pitchFamily="18" charset="0"/>
                <a:cs typeface="Times New Roman" panose="02020603050405020304" pitchFamily="18" charset="0"/>
              </a:rPr>
              <a:t>321</a:t>
            </a:r>
            <a:r>
              <a:rPr lang="en-GB" altLang="en-US" sz="1800">
                <a:solidFill>
                  <a:srgbClr val="FF0000"/>
                </a:solidFill>
                <a:latin typeface="Times New Roman" panose="02020603050405020304" pitchFamily="18" charset="0"/>
                <a:cs typeface="Times New Roman" panose="02020603050405020304" pitchFamily="18" charset="0"/>
              </a:rPr>
              <a:t>, 1069-1071</a:t>
            </a:r>
          </a:p>
          <a:p>
            <a:pPr eaLnBrk="1" hangingPunct="1">
              <a:spcBef>
                <a:spcPct val="0"/>
              </a:spcBef>
              <a:buFontTx/>
              <a:buNone/>
            </a:pPr>
            <a:r>
              <a:rPr lang="en-GB" altLang="en-US" sz="1800">
                <a:solidFill>
                  <a:srgbClr val="FF0000"/>
                </a:solidFill>
                <a:latin typeface="Times New Roman" panose="02020603050405020304" pitchFamily="18" charset="0"/>
                <a:cs typeface="Times New Roman" panose="02020603050405020304" pitchFamily="18" charset="0"/>
              </a:rPr>
              <a:t>Mandal  and Roesky </a:t>
            </a:r>
            <a:r>
              <a:rPr lang="en-GB" altLang="en-US" sz="1800" b="1" i="1">
                <a:solidFill>
                  <a:srgbClr val="0001AD"/>
                </a:solidFill>
                <a:latin typeface="Times New Roman" panose="02020603050405020304" pitchFamily="18" charset="0"/>
                <a:cs typeface="Times New Roman" panose="02020603050405020304" pitchFamily="18" charset="0"/>
              </a:rPr>
              <a:t>Chem. Commun. </a:t>
            </a:r>
            <a:r>
              <a:rPr lang="en-GB" altLang="en-US" sz="1800" b="1">
                <a:solidFill>
                  <a:srgbClr val="FF0000"/>
                </a:solidFill>
                <a:latin typeface="Times New Roman" panose="02020603050405020304" pitchFamily="18" charset="0"/>
                <a:cs typeface="Times New Roman" panose="02020603050405020304" pitchFamily="18" charset="0"/>
              </a:rPr>
              <a:t>2010</a:t>
            </a:r>
            <a:r>
              <a:rPr lang="en-GB" altLang="en-US" sz="1800">
                <a:solidFill>
                  <a:srgbClr val="FF0000"/>
                </a:solidFill>
                <a:latin typeface="Times New Roman" panose="02020603050405020304" pitchFamily="18" charset="0"/>
                <a:cs typeface="Times New Roman" panose="02020603050405020304" pitchFamily="18" charset="0"/>
              </a:rPr>
              <a:t>, </a:t>
            </a:r>
            <a:r>
              <a:rPr lang="en-GB" altLang="en-US" sz="1800" i="1">
                <a:solidFill>
                  <a:srgbClr val="FF0000"/>
                </a:solidFill>
                <a:latin typeface="Times New Roman" panose="02020603050405020304" pitchFamily="18" charset="0"/>
                <a:cs typeface="Times New Roman" panose="02020603050405020304" pitchFamily="18" charset="0"/>
              </a:rPr>
              <a:t>46</a:t>
            </a:r>
            <a:r>
              <a:rPr lang="en-GB" altLang="en-US" sz="1800">
                <a:solidFill>
                  <a:srgbClr val="FF0000"/>
                </a:solidFill>
                <a:latin typeface="Times New Roman" panose="02020603050405020304" pitchFamily="18" charset="0"/>
                <a:cs typeface="Times New Roman" panose="02020603050405020304" pitchFamily="18" charset="0"/>
              </a:rPr>
              <a:t>, 6016–6041 (</a:t>
            </a:r>
            <a:r>
              <a:rPr lang="en-GB" altLang="en-US" sz="1800">
                <a:solidFill>
                  <a:schemeClr val="tx2"/>
                </a:solidFill>
                <a:latin typeface="Times New Roman" panose="02020603050405020304" pitchFamily="18" charset="0"/>
                <a:cs typeface="Times New Roman" panose="02020603050405020304" pitchFamily="18" charset="0"/>
              </a:rPr>
              <a:t>Highlighted on front cover</a:t>
            </a:r>
            <a:r>
              <a:rPr lang="en-GB" altLang="en-US" sz="1800">
                <a:solidFill>
                  <a:srgbClr val="FF0000"/>
                </a:solidFill>
                <a:latin typeface="Times New Roman" panose="02020603050405020304" pitchFamily="18" charset="0"/>
                <a:cs typeface="Times New Roman" panose="02020603050405020304" pitchFamily="18" charset="0"/>
              </a:rPr>
              <a:t>)</a:t>
            </a:r>
            <a:endParaRPr lang="en-GB" altLang="en-US" sz="18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6577ABA-3FD7-F00F-2ED2-C98CB7DA83AB}"/>
              </a:ext>
            </a:extLst>
          </p:cNvPr>
          <p:cNvSpPr>
            <a:spLocks noGrp="1"/>
          </p:cNvSpPr>
          <p:nvPr>
            <p:ph type="title"/>
          </p:nvPr>
        </p:nvSpPr>
        <p:spPr/>
        <p:txBody>
          <a:bodyPr/>
          <a:lstStyle/>
          <a:p>
            <a:endParaRPr lang="en-US" altLang="en-US"/>
          </a:p>
        </p:txBody>
      </p:sp>
      <p:sp>
        <p:nvSpPr>
          <p:cNvPr id="14339" name="Content Placeholder 2">
            <a:extLst>
              <a:ext uri="{FF2B5EF4-FFF2-40B4-BE49-F238E27FC236}">
                <a16:creationId xmlns:a16="http://schemas.microsoft.com/office/drawing/2014/main" id="{988867D5-2528-6C0B-9ED4-FEB7310882A5}"/>
              </a:ext>
            </a:extLst>
          </p:cNvPr>
          <p:cNvSpPr>
            <a:spLocks noGrp="1"/>
          </p:cNvSpPr>
          <p:nvPr>
            <p:ph idx="1"/>
          </p:nvPr>
        </p:nvSpPr>
        <p:spPr/>
        <p:txBody>
          <a:bodyPr/>
          <a:lstStyle/>
          <a:p>
            <a:endParaRPr lang="en-US" altLang="en-US"/>
          </a:p>
        </p:txBody>
      </p:sp>
      <p:pic>
        <p:nvPicPr>
          <p:cNvPr id="14340" name="Picture 1">
            <a:extLst>
              <a:ext uri="{FF2B5EF4-FFF2-40B4-BE49-F238E27FC236}">
                <a16:creationId xmlns:a16="http://schemas.microsoft.com/office/drawing/2014/main" id="{382974CB-D5AE-8BD4-2405-181ADCD877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5762"/>
            <a:ext cx="7543800"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4">
            <a:extLst>
              <a:ext uri="{FF2B5EF4-FFF2-40B4-BE49-F238E27FC236}">
                <a16:creationId xmlns:a16="http://schemas.microsoft.com/office/drawing/2014/main" id="{F15AE043-F1B5-CE55-C945-8353B3E4143F}"/>
              </a:ext>
            </a:extLst>
          </p:cNvPr>
          <p:cNvSpPr>
            <a:spLocks noChangeArrowheads="1"/>
          </p:cNvSpPr>
          <p:nvPr/>
        </p:nvSpPr>
        <p:spPr bwMode="auto">
          <a:xfrm>
            <a:off x="6705600" y="3505200"/>
            <a:ext cx="38862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GB" altLang="en-US" sz="1800">
              <a:solidFill>
                <a:srgbClr val="000000"/>
              </a:solidFill>
              <a:latin typeface="Times" pitchFamily="2" charset="0"/>
            </a:endParaRPr>
          </a:p>
          <a:p>
            <a:pPr eaLnBrk="1" hangingPunct="1">
              <a:spcBef>
                <a:spcPct val="0"/>
              </a:spcBef>
              <a:buFontTx/>
              <a:buNone/>
            </a:pPr>
            <a:r>
              <a:rPr lang="en-GB" altLang="en-US" sz="1800">
                <a:solidFill>
                  <a:srgbClr val="000000"/>
                </a:solidFill>
                <a:latin typeface="Times" pitchFamily="2" charset="0"/>
              </a:rPr>
              <a:t>Power and co-workers </a:t>
            </a:r>
            <a:r>
              <a:rPr lang="en-GB" altLang="en-US" sz="1800" i="1">
                <a:solidFill>
                  <a:srgbClr val="FF0000"/>
                </a:solidFill>
                <a:latin typeface="Times" pitchFamily="2" charset="0"/>
              </a:rPr>
              <a:t>Science</a:t>
            </a:r>
            <a:r>
              <a:rPr lang="en-GB" altLang="en-US" sz="1800" b="1">
                <a:solidFill>
                  <a:srgbClr val="FF0000"/>
                </a:solidFill>
                <a:latin typeface="Times" pitchFamily="2" charset="0"/>
              </a:rPr>
              <a:t> 2009</a:t>
            </a:r>
            <a:r>
              <a:rPr lang="en-GB" altLang="en-US" sz="1800">
                <a:solidFill>
                  <a:srgbClr val="FF0000"/>
                </a:solidFill>
                <a:latin typeface="Times" pitchFamily="2" charset="0"/>
              </a:rPr>
              <a:t>, </a:t>
            </a:r>
            <a:r>
              <a:rPr lang="en-GB" altLang="en-US" sz="1800" i="1">
                <a:solidFill>
                  <a:srgbClr val="FF0000"/>
                </a:solidFill>
                <a:latin typeface="Times" pitchFamily="2" charset="0"/>
              </a:rPr>
              <a:t>325</a:t>
            </a:r>
            <a:r>
              <a:rPr lang="en-GB" altLang="en-US" sz="1800">
                <a:solidFill>
                  <a:srgbClr val="FF0000"/>
                </a:solidFill>
                <a:latin typeface="Times" pitchFamily="2" charset="0"/>
              </a:rPr>
              <a:t>, 1668–1670.</a:t>
            </a:r>
          </a:p>
          <a:p>
            <a:pPr eaLnBrk="1" hangingPunct="1">
              <a:spcBef>
                <a:spcPct val="0"/>
              </a:spcBef>
              <a:buFontTx/>
              <a:buNone/>
            </a:pPr>
            <a:endParaRPr lang="en-GB" altLang="en-US" sz="1800">
              <a:solidFill>
                <a:srgbClr val="FF0000"/>
              </a:solidFill>
              <a:latin typeface="Times" pitchFamily="2" charset="0"/>
            </a:endParaRPr>
          </a:p>
          <a:p>
            <a:pPr eaLnBrk="1" hangingPunct="1">
              <a:spcBef>
                <a:spcPct val="0"/>
              </a:spcBef>
              <a:buFontTx/>
              <a:buNone/>
            </a:pPr>
            <a:r>
              <a:rPr lang="en-GB" altLang="en-US" sz="1800">
                <a:solidFill>
                  <a:srgbClr val="000000"/>
                </a:solidFill>
                <a:latin typeface="Times" pitchFamily="2" charset="0"/>
              </a:rPr>
              <a:t>Braunschweig and co-workers </a:t>
            </a:r>
            <a:r>
              <a:rPr lang="en-GB" altLang="en-US" sz="1800" i="1">
                <a:solidFill>
                  <a:srgbClr val="FF0000"/>
                </a:solidFill>
                <a:latin typeface="Times" pitchFamily="2" charset="0"/>
              </a:rPr>
              <a:t>Science</a:t>
            </a:r>
            <a:r>
              <a:rPr lang="en-GB" altLang="en-US" sz="1800">
                <a:solidFill>
                  <a:srgbClr val="FF0000"/>
                </a:solidFill>
                <a:latin typeface="Times" pitchFamily="2" charset="0"/>
              </a:rPr>
              <a:t> </a:t>
            </a:r>
            <a:r>
              <a:rPr lang="en-GB" altLang="en-US" sz="1800" b="1">
                <a:solidFill>
                  <a:srgbClr val="FF0000"/>
                </a:solidFill>
                <a:latin typeface="Times" pitchFamily="2" charset="0"/>
              </a:rPr>
              <a:t>2018</a:t>
            </a:r>
            <a:r>
              <a:rPr lang="en-GB" altLang="en-US" sz="1800">
                <a:solidFill>
                  <a:srgbClr val="FF0000"/>
                </a:solidFill>
                <a:latin typeface="Times" pitchFamily="2" charset="0"/>
              </a:rPr>
              <a:t>, </a:t>
            </a:r>
            <a:r>
              <a:rPr lang="en-GB" altLang="en-US" sz="1800" i="1">
                <a:solidFill>
                  <a:srgbClr val="FF0000"/>
                </a:solidFill>
                <a:latin typeface="Times" pitchFamily="2" charset="0"/>
              </a:rPr>
              <a:t>359</a:t>
            </a:r>
            <a:r>
              <a:rPr lang="en-GB" altLang="en-US" sz="1800">
                <a:solidFill>
                  <a:srgbClr val="FF0000"/>
                </a:solidFill>
                <a:latin typeface="Times" pitchFamily="2" charset="0"/>
              </a:rPr>
              <a:t>, 896-900</a:t>
            </a:r>
          </a:p>
          <a:p>
            <a:pPr eaLnBrk="1" hangingPunct="1">
              <a:spcBef>
                <a:spcPct val="0"/>
              </a:spcBef>
              <a:buFontTx/>
              <a:buNone/>
            </a:pPr>
            <a:endParaRPr lang="en-GB" altLang="en-US" sz="1800">
              <a:latin typeface="Times" pitchFamily="2" charset="0"/>
            </a:endParaRPr>
          </a:p>
        </p:txBody>
      </p:sp>
      <p:grpSp>
        <p:nvGrpSpPr>
          <p:cNvPr id="6" name="Group 5">
            <a:extLst>
              <a:ext uri="{FF2B5EF4-FFF2-40B4-BE49-F238E27FC236}">
                <a16:creationId xmlns:a16="http://schemas.microsoft.com/office/drawing/2014/main" id="{92C041C7-6CB7-455A-FF42-3F255B0094B9}"/>
              </a:ext>
            </a:extLst>
          </p:cNvPr>
          <p:cNvGrpSpPr>
            <a:grpSpLocks/>
          </p:cNvGrpSpPr>
          <p:nvPr/>
        </p:nvGrpSpPr>
        <p:grpSpPr bwMode="auto">
          <a:xfrm>
            <a:off x="2092325" y="3810000"/>
            <a:ext cx="7169150" cy="2662238"/>
            <a:chOff x="568681" y="3810000"/>
            <a:chExt cx="7168794" cy="2662238"/>
          </a:xfrm>
        </p:grpSpPr>
        <p:sp>
          <p:nvSpPr>
            <p:cNvPr id="14344" name="Rectangle 6">
              <a:extLst>
                <a:ext uri="{FF2B5EF4-FFF2-40B4-BE49-F238E27FC236}">
                  <a16:creationId xmlns:a16="http://schemas.microsoft.com/office/drawing/2014/main" id="{BE927CE5-34BE-8131-800E-180DD0C63D88}"/>
                </a:ext>
              </a:extLst>
            </p:cNvPr>
            <p:cNvSpPr>
              <a:spLocks noChangeArrowheads="1"/>
            </p:cNvSpPr>
            <p:nvPr/>
          </p:nvSpPr>
          <p:spPr bwMode="auto">
            <a:xfrm>
              <a:off x="2743200" y="6096000"/>
              <a:ext cx="49942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solidFill>
                    <a:srgbClr val="000000"/>
                  </a:solidFill>
                  <a:latin typeface="Times New Roman" panose="02020603050405020304" pitchFamily="18" charset="0"/>
                </a:rPr>
                <a:t>Bertrand and coworkers </a:t>
              </a:r>
              <a:r>
                <a:rPr lang="en-US" altLang="en-US" sz="1800" i="1">
                  <a:solidFill>
                    <a:srgbClr val="FF0000"/>
                  </a:solidFill>
                  <a:latin typeface="Times New Roman" panose="02020603050405020304" pitchFamily="18" charset="0"/>
                </a:rPr>
                <a:t>Science</a:t>
              </a:r>
              <a:r>
                <a:rPr lang="en-US" altLang="en-US" sz="1800">
                  <a:solidFill>
                    <a:srgbClr val="FF0000"/>
                  </a:solidFill>
                  <a:latin typeface="Times New Roman" panose="02020603050405020304" pitchFamily="18" charset="0"/>
                </a:rPr>
                <a:t> </a:t>
              </a:r>
              <a:r>
                <a:rPr lang="en-US" altLang="en-US" sz="1800" b="1">
                  <a:solidFill>
                    <a:srgbClr val="FF0000"/>
                  </a:solidFill>
                  <a:latin typeface="Times New Roman" panose="02020603050405020304" pitchFamily="18" charset="0"/>
                </a:rPr>
                <a:t>2007</a:t>
              </a:r>
              <a:r>
                <a:rPr lang="en-US" altLang="en-US" sz="1800">
                  <a:solidFill>
                    <a:srgbClr val="FF0000"/>
                  </a:solidFill>
                  <a:latin typeface="Times New Roman" panose="02020603050405020304" pitchFamily="18" charset="0"/>
                </a:rPr>
                <a:t>, 316, 439-441</a:t>
              </a:r>
              <a:endParaRPr lang="en-US" altLang="en-US" sz="2400">
                <a:solidFill>
                  <a:srgbClr val="FF0000"/>
                </a:solidFill>
                <a:latin typeface="AdvTT41b192b8" charset="0"/>
              </a:endParaRPr>
            </a:p>
          </p:txBody>
        </p:sp>
        <p:graphicFrame>
          <p:nvGraphicFramePr>
            <p:cNvPr id="14345" name="Object 7">
              <a:extLst>
                <a:ext uri="{FF2B5EF4-FFF2-40B4-BE49-F238E27FC236}">
                  <a16:creationId xmlns:a16="http://schemas.microsoft.com/office/drawing/2014/main" id="{ACCFBF84-EF4F-D19B-85BE-045AA02BACD9}"/>
                </a:ext>
              </a:extLst>
            </p:cNvPr>
            <p:cNvGraphicFramePr>
              <a:graphicFrameLocks noChangeAspect="1"/>
            </p:cNvGraphicFramePr>
            <p:nvPr/>
          </p:nvGraphicFramePr>
          <p:xfrm>
            <a:off x="568681" y="3810000"/>
            <a:ext cx="4671656" cy="1939925"/>
          </p:xfrm>
          <a:graphic>
            <a:graphicData uri="http://schemas.openxmlformats.org/presentationml/2006/ole">
              <mc:AlternateContent xmlns:mc="http://schemas.openxmlformats.org/markup-compatibility/2006">
                <mc:Choice xmlns:v="urn:schemas-microsoft-com:vml" Requires="v">
                  <p:oleObj name="CS ChemDraw Drawing" r:id="rId3" imgW="3759200" imgH="1562100" progId="ChemDraw.Document.6.0">
                    <p:embed/>
                  </p:oleObj>
                </mc:Choice>
                <mc:Fallback>
                  <p:oleObj name="CS ChemDraw Drawing" r:id="rId3" imgW="3759200" imgH="1562100" progId="ChemDraw.Document.6.0">
                    <p:embed/>
                    <p:pic>
                      <p:nvPicPr>
                        <p:cNvPr id="14345" name="Object 7">
                          <a:extLst>
                            <a:ext uri="{FF2B5EF4-FFF2-40B4-BE49-F238E27FC236}">
                              <a16:creationId xmlns:a16="http://schemas.microsoft.com/office/drawing/2014/main" id="{ACCFBF84-EF4F-D19B-85BE-045AA02BA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81" y="3810000"/>
                          <a:ext cx="4671656"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43" name="TextBox 8">
            <a:extLst>
              <a:ext uri="{FF2B5EF4-FFF2-40B4-BE49-F238E27FC236}">
                <a16:creationId xmlns:a16="http://schemas.microsoft.com/office/drawing/2014/main" id="{7470D775-37B4-4E60-398C-971B417031FB}"/>
              </a:ext>
            </a:extLst>
          </p:cNvPr>
          <p:cNvSpPr txBox="1">
            <a:spLocks noChangeArrowheads="1"/>
          </p:cNvSpPr>
          <p:nvPr/>
        </p:nvSpPr>
        <p:spPr bwMode="auto">
          <a:xfrm>
            <a:off x="3429000" y="838201"/>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Times" pitchFamily="2" charset="0"/>
              </a:rPr>
              <a:t>Power, </a:t>
            </a:r>
            <a:r>
              <a:rPr lang="en-US" altLang="en-US" sz="1800" i="1">
                <a:solidFill>
                  <a:srgbClr val="FF0000"/>
                </a:solidFill>
                <a:latin typeface="Times" pitchFamily="2" charset="0"/>
              </a:rPr>
              <a:t>Nature</a:t>
            </a:r>
            <a:r>
              <a:rPr lang="en-US" altLang="en-US" sz="1800">
                <a:solidFill>
                  <a:srgbClr val="FF0000"/>
                </a:solidFill>
                <a:latin typeface="Times" pitchFamily="2" charset="0"/>
              </a:rPr>
              <a:t>, 2010, 463, 171-177</a:t>
            </a:r>
            <a:endParaRPr lang="en-GB" altLang="en-US" sz="1800">
              <a:solidFill>
                <a:srgbClr val="FF0000"/>
              </a:solidFill>
              <a:latin typeface="Times" pitchFamily="2" charset="0"/>
            </a:endParaRPr>
          </a:p>
          <a:p>
            <a:pPr eaLnBrk="1" hangingPunct="1">
              <a:spcBef>
                <a:spcPct val="0"/>
              </a:spcBef>
              <a:buFontTx/>
              <a:buNone/>
            </a:pPr>
            <a:endParaRPr lang="en-US" altLang="en-US"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C982FAD0-7626-FCDE-8B32-3DF5106DCFD8}"/>
              </a:ext>
            </a:extLst>
          </p:cNvPr>
          <p:cNvSpPr>
            <a:spLocks noChangeArrowheads="1"/>
          </p:cNvSpPr>
          <p:nvPr/>
        </p:nvSpPr>
        <p:spPr bwMode="auto">
          <a:xfrm>
            <a:off x="1524000" y="-3810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br>
              <a:rPr lang="en-US" altLang="en-US" b="1">
                <a:solidFill>
                  <a:srgbClr val="FF0000"/>
                </a:solidFill>
              </a:rPr>
            </a:br>
            <a:r>
              <a:rPr lang="en-US" altLang="en-US" b="1">
                <a:solidFill>
                  <a:srgbClr val="FF0000"/>
                </a:solidFill>
              </a:rPr>
              <a:t>Reversing Chemical Property: </a:t>
            </a:r>
            <a:r>
              <a:rPr lang="en-US" altLang="en-US" b="1">
                <a:solidFill>
                  <a:srgbClr val="0000FF"/>
                </a:solidFill>
              </a:rPr>
              <a:t>Nucleophilic Boron!</a:t>
            </a:r>
            <a:endParaRPr lang="en-US" altLang="en-US">
              <a:solidFill>
                <a:srgbClr val="0000FF"/>
              </a:solidFill>
            </a:endParaRPr>
          </a:p>
        </p:txBody>
      </p:sp>
      <p:graphicFrame>
        <p:nvGraphicFramePr>
          <p:cNvPr id="5" name="Table 4">
            <a:extLst>
              <a:ext uri="{FF2B5EF4-FFF2-40B4-BE49-F238E27FC236}">
                <a16:creationId xmlns:a16="http://schemas.microsoft.com/office/drawing/2014/main" id="{56D0548B-0A85-26AE-78B6-FF0D899C4A4A}"/>
              </a:ext>
            </a:extLst>
          </p:cNvPr>
          <p:cNvGraphicFramePr>
            <a:graphicFrameLocks noGrp="1"/>
          </p:cNvGraphicFramePr>
          <p:nvPr/>
        </p:nvGraphicFramePr>
        <p:xfrm>
          <a:off x="1676400" y="1981200"/>
          <a:ext cx="3505200" cy="2590800"/>
        </p:xfrm>
        <a:graphic>
          <a:graphicData uri="http://schemas.openxmlformats.org/drawingml/2006/table">
            <a:tbl>
              <a:tblPr firstRow="1" bandRow="1">
                <a:tableStyleId>{5C22544A-7EE6-4342-B048-85BDC9FD1C3A}</a:tableStyleId>
              </a:tblPr>
              <a:tblGrid>
                <a:gridCol w="1199901">
                  <a:extLst>
                    <a:ext uri="{9D8B030D-6E8A-4147-A177-3AD203B41FA5}">
                      <a16:colId xmlns:a16="http://schemas.microsoft.com/office/drawing/2014/main" val="20000"/>
                    </a:ext>
                  </a:extLst>
                </a:gridCol>
                <a:gridCol w="2305299">
                  <a:extLst>
                    <a:ext uri="{9D8B030D-6E8A-4147-A177-3AD203B41FA5}">
                      <a16:colId xmlns:a16="http://schemas.microsoft.com/office/drawing/2014/main" val="20001"/>
                    </a:ext>
                  </a:extLst>
                </a:gridCol>
              </a:tblGrid>
              <a:tr h="431800">
                <a:tc>
                  <a:txBody>
                    <a:bodyPr/>
                    <a:lstStyle/>
                    <a:p>
                      <a:r>
                        <a:rPr lang="en-US" sz="2000" dirty="0"/>
                        <a:t>Elements</a:t>
                      </a:r>
                    </a:p>
                  </a:txBody>
                  <a:tcPr/>
                </a:tc>
                <a:tc>
                  <a:txBody>
                    <a:bodyPr/>
                    <a:lstStyle/>
                    <a:p>
                      <a:r>
                        <a:rPr lang="en-US" sz="2000" dirty="0"/>
                        <a:t>Electronic </a:t>
                      </a:r>
                      <a:r>
                        <a:rPr lang="en-US" sz="2000" dirty="0" err="1"/>
                        <a:t>config</a:t>
                      </a:r>
                      <a:r>
                        <a:rPr lang="en-US" sz="2000" dirty="0"/>
                        <a:t>.</a:t>
                      </a:r>
                    </a:p>
                  </a:txBody>
                  <a:tcPr/>
                </a:tc>
                <a:extLst>
                  <a:ext uri="{0D108BD9-81ED-4DB2-BD59-A6C34878D82A}">
                    <a16:rowId xmlns:a16="http://schemas.microsoft.com/office/drawing/2014/main" val="10000"/>
                  </a:ext>
                </a:extLst>
              </a:tr>
              <a:tr h="431800">
                <a:tc>
                  <a:txBody>
                    <a:bodyPr/>
                    <a:lstStyle/>
                    <a:p>
                      <a:r>
                        <a:rPr lang="en-US" sz="2000" dirty="0"/>
                        <a:t>B</a:t>
                      </a:r>
                    </a:p>
                  </a:txBody>
                  <a:tcPr/>
                </a:tc>
                <a:tc>
                  <a:txBody>
                    <a:bodyPr/>
                    <a:lstStyle/>
                    <a:p>
                      <a:r>
                        <a:rPr lang="en-US" sz="2000" dirty="0"/>
                        <a:t>[He]</a:t>
                      </a:r>
                      <a:r>
                        <a:rPr lang="en-US" sz="2000" dirty="0">
                          <a:solidFill>
                            <a:srgbClr val="0000FF"/>
                          </a:solidFill>
                        </a:rPr>
                        <a:t>2s</a:t>
                      </a:r>
                      <a:r>
                        <a:rPr lang="en-US" sz="2000" baseline="30000" dirty="0">
                          <a:solidFill>
                            <a:srgbClr val="0000FF"/>
                          </a:solidFill>
                        </a:rPr>
                        <a:t>2</a:t>
                      </a:r>
                      <a:r>
                        <a:rPr lang="en-US" sz="2000" b="1" dirty="0">
                          <a:solidFill>
                            <a:srgbClr val="FF0000"/>
                          </a:solidFill>
                        </a:rPr>
                        <a:t>2p</a:t>
                      </a:r>
                      <a:r>
                        <a:rPr lang="en-US" sz="2000" b="1" baseline="30000" dirty="0">
                          <a:solidFill>
                            <a:srgbClr val="FF0000"/>
                          </a:solidFill>
                        </a:rPr>
                        <a:t>1</a:t>
                      </a:r>
                    </a:p>
                  </a:txBody>
                  <a:tcPr/>
                </a:tc>
                <a:extLst>
                  <a:ext uri="{0D108BD9-81ED-4DB2-BD59-A6C34878D82A}">
                    <a16:rowId xmlns:a16="http://schemas.microsoft.com/office/drawing/2014/main" val="10001"/>
                  </a:ext>
                </a:extLst>
              </a:tr>
              <a:tr h="431800">
                <a:tc>
                  <a:txBody>
                    <a:bodyPr/>
                    <a:lstStyle/>
                    <a:p>
                      <a:r>
                        <a:rPr lang="en-US" sz="2000" dirty="0"/>
                        <a:t>Al</a:t>
                      </a:r>
                    </a:p>
                  </a:txBody>
                  <a:tcPr/>
                </a:tc>
                <a:tc>
                  <a:txBody>
                    <a:bodyPr/>
                    <a:lstStyle/>
                    <a:p>
                      <a:r>
                        <a:rPr lang="en-US" sz="2000" dirty="0"/>
                        <a:t>[Ne]</a:t>
                      </a:r>
                      <a:r>
                        <a:rPr lang="en-US" sz="2000" dirty="0">
                          <a:solidFill>
                            <a:srgbClr val="0000FF"/>
                          </a:solidFill>
                        </a:rPr>
                        <a:t>3s</a:t>
                      </a:r>
                      <a:r>
                        <a:rPr lang="en-US" sz="2000" baseline="30000" dirty="0">
                          <a:solidFill>
                            <a:srgbClr val="0000FF"/>
                          </a:solidFill>
                        </a:rPr>
                        <a:t>2</a:t>
                      </a:r>
                      <a:r>
                        <a:rPr lang="en-US" sz="2000" dirty="0">
                          <a:solidFill>
                            <a:srgbClr val="FF0000"/>
                          </a:solidFill>
                        </a:rPr>
                        <a:t>3p</a:t>
                      </a:r>
                      <a:r>
                        <a:rPr lang="en-US" sz="2000" baseline="30000" dirty="0">
                          <a:solidFill>
                            <a:srgbClr val="FF0000"/>
                          </a:solidFill>
                        </a:rPr>
                        <a:t>1</a:t>
                      </a:r>
                    </a:p>
                  </a:txBody>
                  <a:tcPr/>
                </a:tc>
                <a:extLst>
                  <a:ext uri="{0D108BD9-81ED-4DB2-BD59-A6C34878D82A}">
                    <a16:rowId xmlns:a16="http://schemas.microsoft.com/office/drawing/2014/main" val="10002"/>
                  </a:ext>
                </a:extLst>
              </a:tr>
              <a:tr h="431800">
                <a:tc>
                  <a:txBody>
                    <a:bodyPr/>
                    <a:lstStyle/>
                    <a:p>
                      <a:r>
                        <a:rPr lang="en-US" sz="2000" dirty="0" err="1"/>
                        <a:t>Ga</a:t>
                      </a:r>
                      <a:endParaRPr lang="en-US" sz="2000" dirty="0"/>
                    </a:p>
                  </a:txBody>
                  <a:tcPr/>
                </a:tc>
                <a:tc>
                  <a:txBody>
                    <a:bodyPr/>
                    <a:lstStyle/>
                    <a:p>
                      <a:r>
                        <a:rPr lang="en-US" sz="2000" dirty="0"/>
                        <a:t>[</a:t>
                      </a:r>
                      <a:r>
                        <a:rPr lang="en-US" sz="2000" dirty="0" err="1"/>
                        <a:t>Ar</a:t>
                      </a:r>
                      <a:r>
                        <a:rPr lang="en-US" sz="2000" dirty="0"/>
                        <a:t>]3d</a:t>
                      </a:r>
                      <a:r>
                        <a:rPr lang="en-US" sz="2000" baseline="30000" dirty="0"/>
                        <a:t>10</a:t>
                      </a:r>
                      <a:r>
                        <a:rPr lang="en-US" sz="2000" dirty="0">
                          <a:solidFill>
                            <a:srgbClr val="0000FF"/>
                          </a:solidFill>
                        </a:rPr>
                        <a:t>4s</a:t>
                      </a:r>
                      <a:r>
                        <a:rPr lang="en-US" sz="2000" baseline="30000" dirty="0">
                          <a:solidFill>
                            <a:srgbClr val="0000FF"/>
                          </a:solidFill>
                        </a:rPr>
                        <a:t>2</a:t>
                      </a:r>
                      <a:r>
                        <a:rPr lang="en-US" sz="2000" dirty="0">
                          <a:solidFill>
                            <a:srgbClr val="FF0000"/>
                          </a:solidFill>
                        </a:rPr>
                        <a:t>4p</a:t>
                      </a:r>
                      <a:r>
                        <a:rPr lang="en-US" sz="2000" baseline="30000" dirty="0">
                          <a:solidFill>
                            <a:srgbClr val="FF0000"/>
                          </a:solidFill>
                        </a:rPr>
                        <a:t>1</a:t>
                      </a:r>
                    </a:p>
                  </a:txBody>
                  <a:tcPr/>
                </a:tc>
                <a:extLst>
                  <a:ext uri="{0D108BD9-81ED-4DB2-BD59-A6C34878D82A}">
                    <a16:rowId xmlns:a16="http://schemas.microsoft.com/office/drawing/2014/main" val="10003"/>
                  </a:ext>
                </a:extLst>
              </a:tr>
              <a:tr h="431800">
                <a:tc>
                  <a:txBody>
                    <a:bodyPr/>
                    <a:lstStyle/>
                    <a:p>
                      <a:r>
                        <a:rPr lang="en-US" sz="2000" dirty="0"/>
                        <a:t>In</a:t>
                      </a:r>
                    </a:p>
                  </a:txBody>
                  <a:tcPr/>
                </a:tc>
                <a:tc>
                  <a:txBody>
                    <a:bodyPr/>
                    <a:lstStyle/>
                    <a:p>
                      <a:r>
                        <a:rPr lang="en-US" sz="2000" dirty="0"/>
                        <a:t>[Kr]4d</a:t>
                      </a:r>
                      <a:r>
                        <a:rPr lang="en-US" sz="2000" baseline="30000" dirty="0"/>
                        <a:t>10</a:t>
                      </a:r>
                      <a:r>
                        <a:rPr lang="en-US" sz="2000" dirty="0">
                          <a:solidFill>
                            <a:srgbClr val="0000FF"/>
                          </a:solidFill>
                        </a:rPr>
                        <a:t>5s</a:t>
                      </a:r>
                      <a:r>
                        <a:rPr lang="en-US" sz="2000" baseline="30000" dirty="0">
                          <a:solidFill>
                            <a:srgbClr val="0000FF"/>
                          </a:solidFill>
                        </a:rPr>
                        <a:t>2</a:t>
                      </a:r>
                      <a:r>
                        <a:rPr lang="en-US" sz="2000" b="1" dirty="0">
                          <a:solidFill>
                            <a:srgbClr val="FF0000"/>
                          </a:solidFill>
                        </a:rPr>
                        <a:t>5p</a:t>
                      </a:r>
                      <a:r>
                        <a:rPr lang="en-US" sz="2000" b="1" baseline="30000" dirty="0">
                          <a:solidFill>
                            <a:srgbClr val="FF0000"/>
                          </a:solidFill>
                        </a:rPr>
                        <a:t>1</a:t>
                      </a:r>
                    </a:p>
                  </a:txBody>
                  <a:tcPr/>
                </a:tc>
                <a:extLst>
                  <a:ext uri="{0D108BD9-81ED-4DB2-BD59-A6C34878D82A}">
                    <a16:rowId xmlns:a16="http://schemas.microsoft.com/office/drawing/2014/main" val="10004"/>
                  </a:ext>
                </a:extLst>
              </a:tr>
              <a:tr h="431800">
                <a:tc>
                  <a:txBody>
                    <a:bodyPr/>
                    <a:lstStyle/>
                    <a:p>
                      <a:r>
                        <a:rPr lang="en-US" sz="2000" dirty="0" err="1"/>
                        <a:t>Tl</a:t>
                      </a:r>
                      <a:endParaRPr lang="en-US" sz="2000" dirty="0"/>
                    </a:p>
                  </a:txBody>
                  <a:tcPr/>
                </a:tc>
                <a:tc>
                  <a:txBody>
                    <a:bodyPr/>
                    <a:lstStyle/>
                    <a:p>
                      <a:r>
                        <a:rPr lang="en-US" sz="2000" dirty="0"/>
                        <a:t>[</a:t>
                      </a:r>
                      <a:r>
                        <a:rPr lang="en-US" sz="2000" dirty="0" err="1"/>
                        <a:t>Xe</a:t>
                      </a:r>
                      <a:r>
                        <a:rPr lang="en-US" sz="2000" dirty="0"/>
                        <a:t>]4f</a:t>
                      </a:r>
                      <a:r>
                        <a:rPr lang="en-US" sz="2000" baseline="30000" dirty="0"/>
                        <a:t>14</a:t>
                      </a:r>
                      <a:r>
                        <a:rPr lang="en-US" sz="2000" dirty="0"/>
                        <a:t>5d</a:t>
                      </a:r>
                      <a:r>
                        <a:rPr lang="en-US" sz="2000" baseline="30000" dirty="0"/>
                        <a:t>10</a:t>
                      </a:r>
                      <a:r>
                        <a:rPr lang="en-US" sz="2000" dirty="0">
                          <a:solidFill>
                            <a:srgbClr val="0000FF"/>
                          </a:solidFill>
                        </a:rPr>
                        <a:t>6s</a:t>
                      </a:r>
                      <a:r>
                        <a:rPr lang="en-US" sz="2000" baseline="30000" dirty="0">
                          <a:solidFill>
                            <a:srgbClr val="0000FF"/>
                          </a:solidFill>
                        </a:rPr>
                        <a:t>2</a:t>
                      </a:r>
                      <a:r>
                        <a:rPr lang="en-US" sz="2000" dirty="0">
                          <a:solidFill>
                            <a:srgbClr val="FF0000"/>
                          </a:solidFill>
                        </a:rPr>
                        <a:t>6p</a:t>
                      </a:r>
                      <a:r>
                        <a:rPr lang="en-US" sz="2000" baseline="30000" dirty="0">
                          <a:solidFill>
                            <a:srgbClr val="FF0000"/>
                          </a:solidFill>
                        </a:rPr>
                        <a:t>1</a:t>
                      </a:r>
                    </a:p>
                  </a:txBody>
                  <a:tcPr/>
                </a:tc>
                <a:extLst>
                  <a:ext uri="{0D108BD9-81ED-4DB2-BD59-A6C34878D82A}">
                    <a16:rowId xmlns:a16="http://schemas.microsoft.com/office/drawing/2014/main" val="10005"/>
                  </a:ext>
                </a:extLst>
              </a:tr>
            </a:tbl>
          </a:graphicData>
        </a:graphic>
      </p:graphicFrame>
      <p:sp>
        <p:nvSpPr>
          <p:cNvPr id="15386" name="Rectangle 1">
            <a:extLst>
              <a:ext uri="{FF2B5EF4-FFF2-40B4-BE49-F238E27FC236}">
                <a16:creationId xmlns:a16="http://schemas.microsoft.com/office/drawing/2014/main" id="{BA638D83-EC87-6ED7-555C-B1B741C3C252}"/>
              </a:ext>
            </a:extLst>
          </p:cNvPr>
          <p:cNvSpPr>
            <a:spLocks noChangeArrowheads="1"/>
          </p:cNvSpPr>
          <p:nvPr/>
        </p:nvSpPr>
        <p:spPr bwMode="auto">
          <a:xfrm>
            <a:off x="1524001" y="-323165"/>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br>
              <a:rPr lang="en-US" altLang="en-US" sz="1800">
                <a:latin typeface="Arial" panose="020B0604020202020204" pitchFamily="34" charset="0"/>
              </a:rPr>
            </a:br>
            <a:endParaRPr lang="en-US" altLang="en-US" sz="1800">
              <a:latin typeface="Arial" panose="020B0604020202020204" pitchFamily="34" charset="0"/>
            </a:endParaRPr>
          </a:p>
        </p:txBody>
      </p:sp>
      <p:cxnSp>
        <p:nvCxnSpPr>
          <p:cNvPr id="9" name="Straight Arrow Connector 8">
            <a:extLst>
              <a:ext uri="{FF2B5EF4-FFF2-40B4-BE49-F238E27FC236}">
                <a16:creationId xmlns:a16="http://schemas.microsoft.com/office/drawing/2014/main" id="{F9107456-0C83-A81A-40EB-E8A8BFB4811E}"/>
              </a:ext>
            </a:extLst>
          </p:cNvPr>
          <p:cNvCxnSpPr/>
          <p:nvPr/>
        </p:nvCxnSpPr>
        <p:spPr>
          <a:xfrm rot="5400000">
            <a:off x="4116388" y="3275013"/>
            <a:ext cx="2438400" cy="3175"/>
          </a:xfrm>
          <a:prstGeom prst="straightConnector1">
            <a:avLst/>
          </a:prstGeom>
          <a:ln w="539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388" name="TextBox 13">
            <a:extLst>
              <a:ext uri="{FF2B5EF4-FFF2-40B4-BE49-F238E27FC236}">
                <a16:creationId xmlns:a16="http://schemas.microsoft.com/office/drawing/2014/main" id="{27A3EDF8-992B-D63D-134C-F0769D44D0A7}"/>
              </a:ext>
            </a:extLst>
          </p:cNvPr>
          <p:cNvSpPr txBox="1">
            <a:spLocks noChangeArrowheads="1"/>
          </p:cNvSpPr>
          <p:nvPr/>
        </p:nvSpPr>
        <p:spPr bwMode="auto">
          <a:xfrm>
            <a:off x="1752600" y="1219201"/>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b="1">
                <a:solidFill>
                  <a:srgbClr val="FF0000"/>
                </a:solidFill>
              </a:rPr>
              <a:t>Group 13 elements</a:t>
            </a:r>
          </a:p>
        </p:txBody>
      </p:sp>
      <p:sp>
        <p:nvSpPr>
          <p:cNvPr id="15389" name="TextBox 15">
            <a:extLst>
              <a:ext uri="{FF2B5EF4-FFF2-40B4-BE49-F238E27FC236}">
                <a16:creationId xmlns:a16="http://schemas.microsoft.com/office/drawing/2014/main" id="{46D24F79-E19A-E27B-918B-6E19A7F30967}"/>
              </a:ext>
            </a:extLst>
          </p:cNvPr>
          <p:cNvSpPr txBox="1">
            <a:spLocks noChangeArrowheads="1"/>
          </p:cNvSpPr>
          <p:nvPr/>
        </p:nvSpPr>
        <p:spPr bwMode="auto">
          <a:xfrm>
            <a:off x="7391400" y="1219201"/>
            <a:ext cx="236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b="1">
                <a:solidFill>
                  <a:srgbClr val="FF0000"/>
                </a:solidFill>
              </a:rPr>
              <a:t>Lewis Acceptor </a:t>
            </a:r>
          </a:p>
        </p:txBody>
      </p:sp>
      <p:sp>
        <p:nvSpPr>
          <p:cNvPr id="15390" name="TextBox 16">
            <a:extLst>
              <a:ext uri="{FF2B5EF4-FFF2-40B4-BE49-F238E27FC236}">
                <a16:creationId xmlns:a16="http://schemas.microsoft.com/office/drawing/2014/main" id="{C470C596-8559-FF9D-1A62-3245D76E1559}"/>
              </a:ext>
            </a:extLst>
          </p:cNvPr>
          <p:cNvSpPr txBox="1">
            <a:spLocks noChangeArrowheads="1"/>
          </p:cNvSpPr>
          <p:nvPr/>
        </p:nvSpPr>
        <p:spPr bwMode="auto">
          <a:xfrm>
            <a:off x="4724400" y="45720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solidFill>
                  <a:srgbClr val="0000FF"/>
                </a:solidFill>
              </a:rPr>
              <a:t>Inert Pair Effect</a:t>
            </a:r>
          </a:p>
        </p:txBody>
      </p:sp>
      <p:sp>
        <p:nvSpPr>
          <p:cNvPr id="15391" name="TextBox 17">
            <a:extLst>
              <a:ext uri="{FF2B5EF4-FFF2-40B4-BE49-F238E27FC236}">
                <a16:creationId xmlns:a16="http://schemas.microsoft.com/office/drawing/2014/main" id="{33FE5A01-9327-84F1-6E71-0EDF26B506FC}"/>
              </a:ext>
            </a:extLst>
          </p:cNvPr>
          <p:cNvSpPr txBox="1">
            <a:spLocks noChangeArrowheads="1"/>
          </p:cNvSpPr>
          <p:nvPr/>
        </p:nvSpPr>
        <p:spPr bwMode="auto">
          <a:xfrm>
            <a:off x="2286000" y="5181600"/>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a:t>B(I) compounds with an active pair of electrons </a:t>
            </a:r>
            <a:r>
              <a:rPr lang="en-US" altLang="en-US" sz="2800"/>
              <a:t>: </a:t>
            </a:r>
          </a:p>
          <a:p>
            <a:pPr eaLnBrk="1" hangingPunct="1">
              <a:spcBef>
                <a:spcPct val="0"/>
              </a:spcBef>
              <a:buFontTx/>
              <a:buNone/>
            </a:pPr>
            <a:endParaRPr lang="en-US" altLang="en-US" sz="2800" b="1">
              <a:solidFill>
                <a:srgbClr val="0000FF"/>
              </a:solidFill>
            </a:endParaRPr>
          </a:p>
          <a:p>
            <a:pPr eaLnBrk="1" hangingPunct="1">
              <a:spcBef>
                <a:spcPct val="0"/>
              </a:spcBef>
              <a:buFontTx/>
              <a:buNone/>
            </a:pPr>
            <a:r>
              <a:rPr lang="en-US" altLang="en-US" sz="2800" b="1">
                <a:solidFill>
                  <a:srgbClr val="0000FF"/>
                </a:solidFill>
              </a:rPr>
              <a:t>RB</a:t>
            </a:r>
            <a:r>
              <a:rPr lang="en-US" altLang="en-US" sz="2800" b="1">
                <a:solidFill>
                  <a:srgbClr val="FF0000"/>
                </a:solidFill>
                <a:sym typeface="Wingdings" pitchFamily="2" charset="2"/>
              </a:rPr>
              <a:t>:</a:t>
            </a:r>
            <a:r>
              <a:rPr lang="en-US" altLang="en-US" sz="2800" b="1">
                <a:solidFill>
                  <a:srgbClr val="0000FF"/>
                </a:solidFill>
                <a:sym typeface="Wingdings" pitchFamily="2" charset="2"/>
              </a:rPr>
              <a:t>(I)</a:t>
            </a:r>
            <a:r>
              <a:rPr lang="en-US" altLang="en-US" sz="2800" b="1">
                <a:solidFill>
                  <a:srgbClr val="0000FF"/>
                </a:solidFill>
              </a:rPr>
              <a:t> ---(Borylene)----</a:t>
            </a:r>
            <a:endParaRPr lang="en-US" altLang="en-US" b="1">
              <a:solidFill>
                <a:srgbClr val="FF0000"/>
              </a:solidFill>
            </a:endParaRPr>
          </a:p>
        </p:txBody>
      </p:sp>
      <p:sp>
        <p:nvSpPr>
          <p:cNvPr id="15392" name="AutoShape 38" descr="data:image/jpeg;base64,/9j/4AAQSkZJRgABAQAAAQABAAD/2wCEAAkGBwgHBgkIBwgKCgkLDRYPDQwMDRsUFRAWIB0iIiAdHx8kKDQsJCYxJx8fLT0tMTU3Ojo6Iys/RD84QzQ5OjcBCgoKDQwNGg8PGjclHyU3Nzc3Nzc3Nzc3Nzc3Nzc3Nzc3Nzc3Nzc3Nzc3Nzc3Nzc3Nzc3Nzc3Nzc3Nzc3Nzc3N//AABEIAFoAoAMBIgACEQEDEQH/xAAcAAEAAgIDAQAAAAAAAAAAAAAABQgBAwQGBwL/xAA3EAABAwIDBQYEBQQDAAAAAAABAAIDBBEFEiExUXORsRMiNUFhcQYUMqEVQoHR8CNSgvEWNGP/xAAYAQEAAwEAAAAAAAAAAAAAAAAAAgMEAf/EAB8RAQABBAIDAQAAAAAAAAAAAAABAgMRMQQSEyFRQf/aAAwDAQACEQMRAD8A8Ww7xCm4zOoV2co3DkqTYd4hTcZnUK7SDGUbhyTKNw5LKIMZRuHJMo3DksogxlG4ckyjcOSyiDGUbhyTKNw5LKIMZRuHJMo3DksogxlG4ckyjcOSyiDGUbhyTKNw5LKIMZRuHJMo3DksogxlG4clSbEP+/U8V/Uq7SpLiHiFTxn9SgYd4hTcZnUK7SpLh3iFNxmdQrtICIiAiIgIsLVPVU9MzPUTxxN/ukcGj7oNy4dRiNNTuLXvJcNoa0m3vuWuqxCF+HSVFHURygWAfG4OAJNvJQNTVQQUwc8EjM1ugLjckAe+pVVy519L7Nnv7nTsVJiNLVuLYJQXjawgh3Irlheby1pyQ1tK4scWiSMkai4v/Au+x19P8tDNNLHEJWB4D3AbRdcs3e+YT5HG8WJjUuYi+IpY5mB8MjXsOxzTcL7VzKIiICIiAqS4j4hVcZ/Uq7SpLiPiFVxn9SgYd4hTcZnUK7SpLh3iFNxmdQrtICIiAiLiYnWMoKOSofY5RZovtJ2BBoxfExQx5YgHzuHdb5N9SugYm6WpmMtRI6R+93l7blJyVrpsz5HZnvNy5RdXIHXWiinDRRT1cCnqpKKZzmOIY/SRo/MPb7hTdbPJSns6lmQ6FpP0u3EFRNDhlVi1WKekYT/fJbuxjef2Xq0dPGyBkOUOYxoaMwvoFRzLVNePq+jk+GdZeZxQTVwLomEQRtu54FmtHp67gpkva9l3HvWt7DyC7diFIKqgmpmWbnbZumgPl910GpM1JKYamN0cjdrXfzULnGsxbicbcu8mb86xEN0ddPQT9tSvyu/M0/S73C7ng2Kw4rTdpF3ZG6SRk3LT+3qvOJp7r4w7FZ8Mr2VUGttHsOx7fMLTVb7R6U1UZh60i00lRHV00VRC68crQ9p9CtyzM4iIgKkuI+IVXGf1Ku0qS4j4hVcZ/UoGHeIU3GZ1Cu0qS4d4hTcZnUK7SAiIgj66sdHN2MdhoCSRflyULiokrqWRs00vYxkOJY1pIdewFtL3J3hdhqqKKqc10mYOGl2m2m5fXycHy5p+yaYjtaRcFSzjSWcadUovhZ1TTxTtxH+lIwOA7Cxsf8tFI0/wlhzDeoMtQdz32HIWU9FEyKNscbQ1jRZrWiwAX2neqTvVLTT08NNGI6eJkbBsaxtgtyIooi49XR01ZH2dVCyVvkHDZ7blyEQdarPgygmuYJp4DuDsw++v3UHiPwYKKEzvxEujDg3Kymu4kmw/ON69BWqeCKojMc7GvYdrXC4U4uVx+pxXV9QVAHUFHDBDUPMTWAxFwHeadQdnqpPDq11QXslaA5oBzN2ELkS0kMsQjcwBrRZobpl9tyxS0kVK0iO9ztLjclcmcuZiXIREUURUlxHxCq4z+pV2lSXEfEKrjP6lAw7xCm4zOoV2lSXDvEKbjM6hXaQERa52vfC9sbsjy0hrtxQaq6SeONjqZrXOMjGuDgT3SQCdN17/AKLgQYvO+nc+TDKpkjGMc5mW9yTYhu+yMosZD48+KNcz857FoJ9tPfn6ahSYz3S7EI7h2tmCxF9h7t/uNvpqGZMYkEzImYfUl+Rsjxl+lpv9+6Vmnxp07gPw2tbdrjrHuaDb9dgWnEabEctQfxaOFhN2f0w0saTaxOt/LXTz/T6rIq4HtG4qyIRx6l7W2uL3c4W3EeYtb1QbPxh7nBow6rItmLgzS367Vqp8cmfCx82F1bHENzAMOhO31ttR0WIPdE6DE4hmYBJdocLht8wHqdvoVplZi1PSR9jicUslmgh2TXUA2Nt3mfO+mosHKp8ZkldE12GVjC+xN2aNB3/zyKxPis7XVBjw+csgOU3abv74Hd3i1zyWImVrKaVtbikT3vbka9jQ0Ndv06LY+OvJhtiETACe1Ia0kjN5XG23+tdAfjLxc/hlblDrX7P3/bmvs4o+8LfkKrNLp9OjDmtqd2l/YhRjIcSNIxjcbhdeOxeQLkbL3te/ropCSLEy6eWnq43xujcYY3NH1Ed3W2y9vvtvoHGjx2pdTse7CqpsrmCzSw2zW2bNl1MUc/zNMyYxPiLh9DxYj3USykx10F3YjE2QgaGIG2y4Nht8r/rbyGySjxnOTFiUdrNtmiG3TN5e4Hv5oJhERAVJcR8QquM/qVdpUlxHxCq4z+pQMO8QpuMzqFdpUlw7xCm4zOoV2kBERAREQcSqw6lqpnSzxFz3RGInO4d24NtDvA126LiH4cwrIWfKCx/9H6exvopZEET/AMeoBOyVkRZljfGWB2j2uFje+vmdQQsyfD+FyGTPSA9oLPAe4Aj2upVEES74ewx0fZupTksRlErwLG/r6nmVufg1A9sTX04LYi7KMzvzG5vrrrvUgiCJd8PYW696U67bSvHmDv3gaeikYYWQtyx5suyznl1ua2ogIiICIiAqS4j4hVcZ/Uq7SpLiPiFVxn9Sg//Z">
            <a:extLst>
              <a:ext uri="{FF2B5EF4-FFF2-40B4-BE49-F238E27FC236}">
                <a16:creationId xmlns:a16="http://schemas.microsoft.com/office/drawing/2014/main" id="{1434A7B4-27AF-7414-E5F7-F12C9068352C}"/>
              </a:ext>
            </a:extLst>
          </p:cNvPr>
          <p:cNvSpPr>
            <a:spLocks noChangeAspect="1" noChangeArrowheads="1"/>
          </p:cNvSpPr>
          <p:nvPr/>
        </p:nvSpPr>
        <p:spPr bwMode="auto">
          <a:xfrm>
            <a:off x="1668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393" name="AutoShape 40" descr="data:image/jpeg;base64,/9j/4AAQSkZJRgABAQAAAQABAAD/2wCEAAkGBwgHBgkIBwgKCgkLDRYPDQwMDRsUFRAWIB0iIiAdHx8kKDQsJCYxJx8fLT0tMTU3Ojo6Iys/RD84QzQ5OjcBCgoKDQwNGg8PGjclHyU3Nzc3Nzc3Nzc3Nzc3Nzc3Nzc3Nzc3Nzc3Nzc3Nzc3Nzc3Nzc3Nzc3Nzc3Nzc3Nzc3N//AABEIAFoAoAMBIgACEQEDEQH/xAAcAAEAAgIDAQAAAAAAAAAAAAAABQgBAwQGBwL/xAA3EAABAwIDBQYEBQQDAAAAAAABAAIDBBEFEiExUXORsRMiNUFhcQYUMqEVQoHR8CNSgvEWNGP/xAAYAQEAAwEAAAAAAAAAAAAAAAAAAgMEAf/EAB8RAQABBAIDAQAAAAAAAAAAAAABAgMRMQQSEyFRQf/aAAwDAQACEQMRAD8A8Ww7xCm4zOoV2co3DkqTYd4hTcZnUK7SDGUbhyTKNw5LKIMZRuHJMo3DksogxlG4ckyjcOSyiDGUbhyTKNw5LKIMZRuHJMo3DksogxlG4ckyjcOSyiDGUbhyTKNw5LKIMZRuHJMo3DksogxlG4clSbEP+/U8V/Uq7SpLiHiFTxn9SgYd4hTcZnUK7SpLh3iFNxmdQrtICIiAiIgIsLVPVU9MzPUTxxN/ukcGj7oNy4dRiNNTuLXvJcNoa0m3vuWuqxCF+HSVFHURygWAfG4OAJNvJQNTVQQUwc8EjM1ugLjckAe+pVVy519L7Nnv7nTsVJiNLVuLYJQXjawgh3Irlheby1pyQ1tK4scWiSMkai4v/Au+x19P8tDNNLHEJWB4D3AbRdcs3e+YT5HG8WJjUuYi+IpY5mB8MjXsOxzTcL7VzKIiICIiAqS4j4hVcZ/Uq7SpLiPiFVxn9SgYd4hTcZnUK7SpLh3iFNxmdQrtICIiAiLiYnWMoKOSofY5RZovtJ2BBoxfExQx5YgHzuHdb5N9SugYm6WpmMtRI6R+93l7blJyVrpsz5HZnvNy5RdXIHXWiinDRRT1cCnqpKKZzmOIY/SRo/MPb7hTdbPJSns6lmQ6FpP0u3EFRNDhlVi1WKekYT/fJbuxjef2Xq0dPGyBkOUOYxoaMwvoFRzLVNePq+jk+GdZeZxQTVwLomEQRtu54FmtHp67gpkva9l3HvWt7DyC7diFIKqgmpmWbnbZumgPl910GpM1JKYamN0cjdrXfzULnGsxbicbcu8mb86xEN0ddPQT9tSvyu/M0/S73C7ng2Kw4rTdpF3ZG6SRk3LT+3qvOJp7r4w7FZ8Mr2VUGttHsOx7fMLTVb7R6U1UZh60i00lRHV00VRC68crQ9p9CtyzM4iIgKkuI+IVXGf1Ku0qS4j4hVcZ/UoGHeIU3GZ1Cu0qS4d4hTcZnUK7SAiIgj66sdHN2MdhoCSRflyULiokrqWRs00vYxkOJY1pIdewFtL3J3hdhqqKKqc10mYOGl2m2m5fXycHy5p+yaYjtaRcFSzjSWcadUovhZ1TTxTtxH+lIwOA7Cxsf8tFI0/wlhzDeoMtQdz32HIWU9FEyKNscbQ1jRZrWiwAX2neqTvVLTT08NNGI6eJkbBsaxtgtyIooi49XR01ZH2dVCyVvkHDZ7blyEQdarPgygmuYJp4DuDsw++v3UHiPwYKKEzvxEujDg3Kymu4kmw/ON69BWqeCKojMc7GvYdrXC4U4uVx+pxXV9QVAHUFHDBDUPMTWAxFwHeadQdnqpPDq11QXslaA5oBzN2ELkS0kMsQjcwBrRZobpl9tyxS0kVK0iO9ztLjclcmcuZiXIREUURUlxHxCq4z+pV2lSXEfEKrjP6lAw7xCm4zOoV2lSXDvEKbjM6hXaQERa52vfC9sbsjy0hrtxQaq6SeONjqZrXOMjGuDgT3SQCdN17/AKLgQYvO+nc+TDKpkjGMc5mW9yTYhu+yMosZD48+KNcz857FoJ9tPfn6ahSYz3S7EI7h2tmCxF9h7t/uNvpqGZMYkEzImYfUl+Rsjxl+lpv9+6Vmnxp07gPw2tbdrjrHuaDb9dgWnEabEctQfxaOFhN2f0w0saTaxOt/LXTz/T6rIq4HtG4qyIRx6l7W2uL3c4W3EeYtb1QbPxh7nBow6rItmLgzS367Vqp8cmfCx82F1bHENzAMOhO31ttR0WIPdE6DE4hmYBJdocLht8wHqdvoVplZi1PSR9jicUslmgh2TXUA2Nt3mfO+mosHKp8ZkldE12GVjC+xN2aNB3/zyKxPis7XVBjw+csgOU3abv74Hd3i1zyWImVrKaVtbikT3vbka9jQ0Ndv06LY+OvJhtiETACe1Ia0kjN5XG23+tdAfjLxc/hlblDrX7P3/bmvs4o+8LfkKrNLp9OjDmtqd2l/YhRjIcSNIxjcbhdeOxeQLkbL3te/ropCSLEy6eWnq43xujcYY3NH1Ed3W2y9vvtvoHGjx2pdTse7CqpsrmCzSw2zW2bNl1MUc/zNMyYxPiLh9DxYj3USykx10F3YjE2QgaGIG2y4Nht8r/rbyGySjxnOTFiUdrNtmiG3TN5e4Hv5oJhERAVJcR8QquM/qVdpUlxHxCq4z+pQMO8QpuMzqFdpUlw7xCm4zOoV2kBERAREQcSqw6lqpnSzxFz3RGInO4d24NtDvA126LiH4cwrIWfKCx/9H6exvopZEET/AMeoBOyVkRZljfGWB2j2uFje+vmdQQsyfD+FyGTPSA9oLPAe4Aj2upVEES74ewx0fZupTksRlErwLG/r6nmVufg1A9sTX04LYi7KMzvzG5vrrrvUgiCJd8PYW696U67bSvHmDv3gaeikYYWQtyx5suyznl1ua2ogIiICIiAqS4j4hVcZ/Uq7SpLiPiFVxn9Sg//Z">
            <a:extLst>
              <a:ext uri="{FF2B5EF4-FFF2-40B4-BE49-F238E27FC236}">
                <a16:creationId xmlns:a16="http://schemas.microsoft.com/office/drawing/2014/main" id="{E606D08E-406B-601E-4A95-1EE922FA1A28}"/>
              </a:ext>
            </a:extLst>
          </p:cNvPr>
          <p:cNvSpPr>
            <a:spLocks noChangeAspect="1" noChangeArrowheads="1"/>
          </p:cNvSpPr>
          <p:nvPr/>
        </p:nvSpPr>
        <p:spPr bwMode="auto">
          <a:xfrm>
            <a:off x="1668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pic>
        <p:nvPicPr>
          <p:cNvPr id="18475" name="Picture 43">
            <a:extLst>
              <a:ext uri="{FF2B5EF4-FFF2-40B4-BE49-F238E27FC236}">
                <a16:creationId xmlns:a16="http://schemas.microsoft.com/office/drawing/2014/main" id="{AE7F72B9-7CC6-0DC3-73B6-24E303347C47}"/>
              </a:ext>
            </a:extLst>
          </p:cNvPr>
          <p:cNvPicPr>
            <a:picLocks noChangeAspect="1" noChangeArrowheads="1"/>
          </p:cNvPicPr>
          <p:nvPr/>
        </p:nvPicPr>
        <p:blipFill>
          <a:blip r:embed="rId2"/>
          <a:srcRect/>
          <a:stretch>
            <a:fillRect/>
          </a:stretch>
        </p:blipFill>
        <p:spPr bwMode="auto">
          <a:xfrm>
            <a:off x="7315201" y="1752600"/>
            <a:ext cx="3057525" cy="2000250"/>
          </a:xfrm>
          <a:prstGeom prst="rect">
            <a:avLst/>
          </a:prstGeom>
          <a:noFill/>
          <a:ln w="9525">
            <a:noFill/>
            <a:miter lim="800000"/>
            <a:headEnd/>
            <a:tailEnd/>
          </a:ln>
          <a:effectLst>
            <a:prstShdw prst="shdw13" dist="53882" dir="13500000">
              <a:schemeClr val="accent1">
                <a:gamma/>
                <a:shade val="60000"/>
                <a:invGamma/>
                <a:alpha val="50000"/>
              </a:schemeClr>
            </a:prstShdw>
          </a:effectLst>
        </p:spPr>
      </p:pic>
      <p:sp>
        <p:nvSpPr>
          <p:cNvPr id="15395" name="TextBox 21">
            <a:extLst>
              <a:ext uri="{FF2B5EF4-FFF2-40B4-BE49-F238E27FC236}">
                <a16:creationId xmlns:a16="http://schemas.microsoft.com/office/drawing/2014/main" id="{8DCDFB2F-468B-47B8-24DF-56575BFBCBB1}"/>
              </a:ext>
            </a:extLst>
          </p:cNvPr>
          <p:cNvSpPr txBox="1">
            <a:spLocks noChangeArrowheads="1"/>
          </p:cNvSpPr>
          <p:nvPr/>
        </p:nvSpPr>
        <p:spPr bwMode="auto">
          <a:xfrm>
            <a:off x="7620000" y="3733800"/>
            <a:ext cx="2819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600" b="1">
                <a:solidFill>
                  <a:srgbClr val="0000FF"/>
                </a:solidFill>
                <a:latin typeface="Arial" panose="020B0604020202020204" pitchFamily="34" charset="0"/>
              </a:rPr>
              <a:t>Dimerization of BH</a:t>
            </a:r>
            <a:r>
              <a:rPr lang="en-US" altLang="en-US" sz="1600" b="1" baseline="-25000">
                <a:solidFill>
                  <a:srgbClr val="0000FF"/>
                </a:solidFill>
                <a:latin typeface="Arial" panose="020B0604020202020204" pitchFamily="34" charset="0"/>
              </a:rPr>
              <a:t>3</a:t>
            </a:r>
          </a:p>
          <a:p>
            <a:pPr eaLnBrk="1" hangingPunct="1">
              <a:spcBef>
                <a:spcPct val="0"/>
              </a:spcBef>
              <a:buFontTx/>
              <a:buNone/>
            </a:pPr>
            <a:endParaRPr lang="en-US" altLang="en-US" sz="1600" b="1" baseline="30000">
              <a:solidFill>
                <a:srgbClr val="0000FF"/>
              </a:solidFill>
              <a:latin typeface="Arial" panose="020B0604020202020204" pitchFamily="34" charset="0"/>
            </a:endParaRPr>
          </a:p>
          <a:p>
            <a:pPr eaLnBrk="1" hangingPunct="1">
              <a:spcBef>
                <a:spcPct val="0"/>
              </a:spcBef>
              <a:buFontTx/>
              <a:buNone/>
            </a:pPr>
            <a:r>
              <a:rPr lang="en-US" altLang="en-US" sz="1600" b="1">
                <a:solidFill>
                  <a:srgbClr val="FF0000"/>
                </a:solidFill>
                <a:latin typeface="Arial" panose="020B0604020202020204" pitchFamily="34" charset="0"/>
              </a:rPr>
              <a:t>(Nobel Prizes in Chemistry </a:t>
            </a:r>
          </a:p>
          <a:p>
            <a:pPr eaLnBrk="1" hangingPunct="1">
              <a:spcBef>
                <a:spcPct val="0"/>
              </a:spcBef>
              <a:buFontTx/>
              <a:buNone/>
            </a:pPr>
            <a:r>
              <a:rPr lang="en-US" altLang="en-US" sz="1600" b="1">
                <a:solidFill>
                  <a:srgbClr val="FF0000"/>
                </a:solidFill>
                <a:latin typeface="Arial" panose="020B0604020202020204" pitchFamily="34" charset="0"/>
              </a:rPr>
              <a:t>1976 W Lipscomb and</a:t>
            </a:r>
          </a:p>
          <a:p>
            <a:pPr eaLnBrk="1" hangingPunct="1">
              <a:spcBef>
                <a:spcPct val="0"/>
              </a:spcBef>
              <a:buFontTx/>
              <a:buNone/>
            </a:pPr>
            <a:r>
              <a:rPr lang="en-US" altLang="en-US" sz="1600" b="1">
                <a:solidFill>
                  <a:srgbClr val="FF0000"/>
                </a:solidFill>
                <a:latin typeface="Arial" panose="020B0604020202020204" pitchFamily="34" charset="0"/>
              </a:rPr>
              <a:t> 1979 HC Brown)</a:t>
            </a:r>
            <a:endParaRPr lang="en-US" altLang="en-US" sz="1600" b="1" baseline="30000">
              <a:solidFill>
                <a:srgbClr val="FF0000"/>
              </a:solidFill>
              <a:latin typeface="Arial" panose="020B0604020202020204" pitchFamily="34" charset="0"/>
            </a:endParaRPr>
          </a:p>
          <a:p>
            <a:pPr eaLnBrk="1" hangingPunct="1">
              <a:spcBef>
                <a:spcPct val="0"/>
              </a:spcBef>
              <a:buFontTx/>
              <a:buNone/>
            </a:pPr>
            <a:endParaRPr lang="en-US" altLang="en-US" sz="1600" b="1" baseline="-25000">
              <a:solidFill>
                <a:srgbClr val="0000FF"/>
              </a:solidFill>
              <a:latin typeface="Arial" panose="020B0604020202020204" pitchFamily="34" charset="0"/>
            </a:endParaRPr>
          </a:p>
          <a:p>
            <a:pPr eaLnBrk="1" hangingPunct="1">
              <a:spcBef>
                <a:spcPct val="0"/>
              </a:spcBef>
              <a:buFontTx/>
              <a:buNone/>
            </a:pPr>
            <a:endParaRPr lang="en-US" altLang="en-US" sz="1600" b="1" baseline="-25000">
              <a:solidFill>
                <a:srgbClr val="0000FF"/>
              </a:solidFill>
              <a:latin typeface="Arial" panose="020B0604020202020204" pitchFamily="34" charset="0"/>
            </a:endParaRPr>
          </a:p>
        </p:txBody>
      </p:sp>
      <p:pic>
        <p:nvPicPr>
          <p:cNvPr id="15396" name="Picture 13" descr="download.jpg">
            <a:extLst>
              <a:ext uri="{FF2B5EF4-FFF2-40B4-BE49-F238E27FC236}">
                <a16:creationId xmlns:a16="http://schemas.microsoft.com/office/drawing/2014/main" id="{B0746CAD-DA68-91C7-0A35-26A14E9D8E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14097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7" name="Picture 14" descr="images (1).jpg">
            <a:extLst>
              <a:ext uri="{FF2B5EF4-FFF2-40B4-BE49-F238E27FC236}">
                <a16:creationId xmlns:a16="http://schemas.microsoft.com/office/drawing/2014/main" id="{C53F6022-E700-4D19-E8EF-520E87F403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276600"/>
            <a:ext cx="17462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8" name="TextBox 16">
            <a:extLst>
              <a:ext uri="{FF2B5EF4-FFF2-40B4-BE49-F238E27FC236}">
                <a16:creationId xmlns:a16="http://schemas.microsoft.com/office/drawing/2014/main" id="{416FB2CD-09D3-3BD9-3EB8-A565A6AD28C8}"/>
              </a:ext>
            </a:extLst>
          </p:cNvPr>
          <p:cNvSpPr txBox="1">
            <a:spLocks noChangeArrowheads="1"/>
          </p:cNvSpPr>
          <p:nvPr/>
        </p:nvSpPr>
        <p:spPr bwMode="auto">
          <a:xfrm>
            <a:off x="5257800" y="914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solidFill>
                  <a:srgbClr val="0000FF"/>
                </a:solidFill>
              </a:rPr>
              <a:t>Angry Pair Effect!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94B21B-27C7-0146-F029-08B9209CF017}"/>
              </a:ext>
            </a:extLst>
          </p:cNvPr>
          <p:cNvSpPr>
            <a:spLocks noChangeArrowheads="1"/>
          </p:cNvSpPr>
          <p:nvPr/>
        </p:nvSpPr>
        <p:spPr bwMode="auto">
          <a:xfrm>
            <a:off x="1738313" y="1"/>
            <a:ext cx="2678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 typeface="Zapf Dingbats" charset="2"/>
              <a:buNone/>
            </a:pPr>
            <a:r>
              <a:rPr lang="en-US" altLang="en-US" sz="2800" b="1">
                <a:solidFill>
                  <a:srgbClr val="FF0000"/>
                </a:solidFill>
                <a:latin typeface=" Arial" charset="0"/>
              </a:rPr>
              <a:t>The Carbenes:</a:t>
            </a:r>
          </a:p>
        </p:txBody>
      </p:sp>
      <p:sp>
        <p:nvSpPr>
          <p:cNvPr id="3075" name="Rectangle 7">
            <a:extLst>
              <a:ext uri="{FF2B5EF4-FFF2-40B4-BE49-F238E27FC236}">
                <a16:creationId xmlns:a16="http://schemas.microsoft.com/office/drawing/2014/main" id="{1B2CA98D-723C-57D2-FFFE-2971F149FDB9}"/>
              </a:ext>
            </a:extLst>
          </p:cNvPr>
          <p:cNvSpPr>
            <a:spLocks noChangeArrowheads="1"/>
          </p:cNvSpPr>
          <p:nvPr/>
        </p:nvSpPr>
        <p:spPr bwMode="auto">
          <a:xfrm>
            <a:off x="1524001" y="642938"/>
            <a:ext cx="85010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000"/>
              <a:t>A carbene may be defined as a mononuclear, divalent,  Carbon(II) compound.</a:t>
            </a:r>
          </a:p>
          <a:p>
            <a:pPr eaLnBrk="1" hangingPunct="1">
              <a:spcBef>
                <a:spcPct val="0"/>
              </a:spcBef>
              <a:buFontTx/>
              <a:buNone/>
            </a:pPr>
            <a:r>
              <a:rPr lang="en-GB" altLang="en-US" sz="2000"/>
              <a:t>Carbenes are generally considered as one of the most short lived species in laboratory, however they can exist as stable entity in the interstellar medium.</a:t>
            </a:r>
          </a:p>
          <a:p>
            <a:pPr eaLnBrk="1" hangingPunct="1">
              <a:spcBef>
                <a:spcPct val="0"/>
              </a:spcBef>
              <a:buFont typeface="Arial" panose="020B0604020202020204" pitchFamily="34" charset="0"/>
              <a:buNone/>
            </a:pPr>
            <a:endParaRPr lang="en-GB" altLang="en-US" sz="1800"/>
          </a:p>
        </p:txBody>
      </p:sp>
      <p:sp>
        <p:nvSpPr>
          <p:cNvPr id="3076" name="Rectangle 9">
            <a:extLst>
              <a:ext uri="{FF2B5EF4-FFF2-40B4-BE49-F238E27FC236}">
                <a16:creationId xmlns:a16="http://schemas.microsoft.com/office/drawing/2014/main" id="{F80D2EC9-43E6-2D29-300F-6B24A52618F9}"/>
              </a:ext>
            </a:extLst>
          </p:cNvPr>
          <p:cNvSpPr>
            <a:spLocks noChangeArrowheads="1"/>
          </p:cNvSpPr>
          <p:nvPr/>
        </p:nvSpPr>
        <p:spPr bwMode="auto">
          <a:xfrm>
            <a:off x="6096000" y="4500564"/>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400">
                <a:solidFill>
                  <a:srgbClr val="FF0000"/>
                </a:solidFill>
              </a:rPr>
              <a:t>:CH</a:t>
            </a:r>
            <a:r>
              <a:rPr lang="en-GB" altLang="en-US" sz="2400" baseline="-25000">
                <a:solidFill>
                  <a:srgbClr val="FF0000"/>
                </a:solidFill>
              </a:rPr>
              <a:t>2 </a:t>
            </a:r>
            <a:r>
              <a:rPr lang="en-GB" altLang="en-US" sz="2400">
                <a:solidFill>
                  <a:srgbClr val="FF0000"/>
                </a:solidFill>
              </a:rPr>
              <a:t>exists as triplet ground state.</a:t>
            </a:r>
          </a:p>
        </p:txBody>
      </p:sp>
      <p:sp>
        <p:nvSpPr>
          <p:cNvPr id="3077" name="Rectangle 10">
            <a:extLst>
              <a:ext uri="{FF2B5EF4-FFF2-40B4-BE49-F238E27FC236}">
                <a16:creationId xmlns:a16="http://schemas.microsoft.com/office/drawing/2014/main" id="{C47513D5-A89F-074D-85DE-CF228C60B594}"/>
              </a:ext>
            </a:extLst>
          </p:cNvPr>
          <p:cNvSpPr>
            <a:spLocks noChangeArrowheads="1"/>
          </p:cNvSpPr>
          <p:nvPr/>
        </p:nvSpPr>
        <p:spPr bwMode="auto">
          <a:xfrm>
            <a:off x="1738314" y="2857501"/>
            <a:ext cx="7786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 typeface="Zapf Dingbats" charset="2"/>
              <a:buNone/>
            </a:pPr>
            <a:r>
              <a:rPr lang="en-US" altLang="en-US" sz="1800" b="1">
                <a:solidFill>
                  <a:srgbClr val="0001AD"/>
                </a:solidFill>
                <a:latin typeface=" Arial" charset="0"/>
              </a:rPr>
              <a:t>Have played  an important role as transient species since last six decades starting from its introduction by Doering in 1950</a:t>
            </a:r>
            <a:r>
              <a:rPr lang="ja-JP" altLang="en-US" sz="1800" b="1">
                <a:solidFill>
                  <a:srgbClr val="0001AD"/>
                </a:solidFill>
                <a:latin typeface=" Arial" charset="0"/>
              </a:rPr>
              <a:t>’</a:t>
            </a:r>
            <a:r>
              <a:rPr lang="en-US" altLang="ja-JP" sz="1800" b="1">
                <a:solidFill>
                  <a:srgbClr val="0001AD"/>
                </a:solidFill>
                <a:latin typeface=" Arial" charset="0"/>
              </a:rPr>
              <a:t>s.</a:t>
            </a:r>
            <a:endParaRPr lang="en-US" altLang="en-US" sz="1800"/>
          </a:p>
        </p:txBody>
      </p:sp>
      <p:pic>
        <p:nvPicPr>
          <p:cNvPr id="110596" name="Picture 4">
            <a:extLst>
              <a:ext uri="{FF2B5EF4-FFF2-40B4-BE49-F238E27FC236}">
                <a16:creationId xmlns:a16="http://schemas.microsoft.com/office/drawing/2014/main" id="{D717F1AA-6749-60CC-3F59-686943544450}"/>
              </a:ext>
            </a:extLst>
          </p:cNvPr>
          <p:cNvPicPr>
            <a:picLocks noChangeAspect="1" noChangeArrowheads="1"/>
          </p:cNvPicPr>
          <p:nvPr/>
        </p:nvPicPr>
        <p:blipFill>
          <a:blip r:embed="rId2"/>
          <a:srcRect/>
          <a:stretch>
            <a:fillRect/>
          </a:stretch>
        </p:blipFill>
        <p:spPr bwMode="auto">
          <a:xfrm>
            <a:off x="1881188" y="3786188"/>
            <a:ext cx="3981450" cy="2571750"/>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94E39-4165-FE1D-B921-3C118E0354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348A6C-AB88-9B28-84C6-9F3BA8BB2672}"/>
              </a:ext>
            </a:extLst>
          </p:cNvPr>
          <p:cNvSpPr>
            <a:spLocks noGrp="1"/>
          </p:cNvSpPr>
          <p:nvPr>
            <p:ph idx="1"/>
          </p:nvPr>
        </p:nvSpPr>
        <p:spPr/>
        <p:txBody>
          <a:bodyPr/>
          <a:lstStyle/>
          <a:p>
            <a:endParaRPr lang="en-US" dirty="0"/>
          </a:p>
        </p:txBody>
      </p:sp>
      <p:pic>
        <p:nvPicPr>
          <p:cNvPr id="1025" name="Picture 1" descr="page2image378719904">
            <a:extLst>
              <a:ext uri="{FF2B5EF4-FFF2-40B4-BE49-F238E27FC236}">
                <a16:creationId xmlns:a16="http://schemas.microsoft.com/office/drawing/2014/main" id="{B202EAEF-6736-784A-074A-9AEDE26C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85763"/>
            <a:ext cx="6172200" cy="574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6A53E6-1172-4A41-BECE-9E228FCC214C}"/>
              </a:ext>
            </a:extLst>
          </p:cNvPr>
          <p:cNvSpPr txBox="1"/>
          <p:nvPr/>
        </p:nvSpPr>
        <p:spPr>
          <a:xfrm>
            <a:off x="4343400" y="6318349"/>
            <a:ext cx="4572000" cy="800219"/>
          </a:xfrm>
          <a:prstGeom prst="rect">
            <a:avLst/>
          </a:prstGeom>
          <a:noFill/>
        </p:spPr>
        <p:txBody>
          <a:bodyPr wrap="square">
            <a:spAutoFit/>
          </a:bodyPr>
          <a:lstStyle/>
          <a:p>
            <a:r>
              <a:rPr lang="en-IN" sz="1600" dirty="0">
                <a:solidFill>
                  <a:srgbClr val="211E1E"/>
                </a:solidFill>
                <a:latin typeface="AdvTT0b7bb6fa.I"/>
              </a:rPr>
              <a:t>H </a:t>
            </a:r>
            <a:r>
              <a:rPr lang="en-IN" sz="1600" dirty="0" err="1">
                <a:solidFill>
                  <a:srgbClr val="211E1E"/>
                </a:solidFill>
                <a:latin typeface="AdvTT0b7bb6fa.I"/>
              </a:rPr>
              <a:t>Brauschweig</a:t>
            </a:r>
            <a:r>
              <a:rPr lang="en-IN" sz="1600" dirty="0">
                <a:solidFill>
                  <a:srgbClr val="211E1E"/>
                </a:solidFill>
                <a:latin typeface="AdvTT0b7bb6fa.I"/>
              </a:rPr>
              <a:t> et al Science </a:t>
            </a:r>
            <a:r>
              <a:rPr lang="en-IN" sz="1600" dirty="0">
                <a:solidFill>
                  <a:srgbClr val="211E1E"/>
                </a:solidFill>
                <a:latin typeface="AdvTT82e34213.B"/>
              </a:rPr>
              <a:t>359</a:t>
            </a:r>
            <a:r>
              <a:rPr lang="en-IN" sz="1600" dirty="0">
                <a:solidFill>
                  <a:srgbClr val="211E1E"/>
                </a:solidFill>
                <a:latin typeface="AdvTTd7835f12"/>
              </a:rPr>
              <a:t>, 896</a:t>
            </a:r>
            <a:r>
              <a:rPr lang="en-IN" sz="1600" dirty="0">
                <a:solidFill>
                  <a:srgbClr val="211E1E"/>
                </a:solidFill>
                <a:latin typeface="AdvTTd7835f12+20"/>
              </a:rPr>
              <a:t>–</a:t>
            </a:r>
            <a:r>
              <a:rPr lang="en-IN" sz="1600" dirty="0">
                <a:solidFill>
                  <a:srgbClr val="211E1E"/>
                </a:solidFill>
                <a:latin typeface="AdvTTd7835f12"/>
              </a:rPr>
              <a:t>900 (2018) and </a:t>
            </a:r>
            <a:r>
              <a:rPr lang="en-IN" sz="1600" dirty="0">
                <a:solidFill>
                  <a:srgbClr val="211E1E"/>
                </a:solidFill>
                <a:latin typeface="AdvTT0b7bb6fa.I"/>
              </a:rPr>
              <a:t>Science </a:t>
            </a:r>
            <a:r>
              <a:rPr lang="en-IN" sz="1600" dirty="0">
                <a:solidFill>
                  <a:srgbClr val="211E1E"/>
                </a:solidFill>
                <a:latin typeface="AdvTT82e34213.B"/>
              </a:rPr>
              <a:t>363</a:t>
            </a:r>
            <a:r>
              <a:rPr lang="en-IN" sz="1600" dirty="0">
                <a:solidFill>
                  <a:srgbClr val="211E1E"/>
                </a:solidFill>
                <a:latin typeface="AdvTTd7835f12"/>
              </a:rPr>
              <a:t>, 1329</a:t>
            </a:r>
            <a:r>
              <a:rPr lang="en-IN" sz="1600" dirty="0">
                <a:solidFill>
                  <a:srgbClr val="211E1E"/>
                </a:solidFill>
                <a:latin typeface="AdvTTd7835f12+20"/>
              </a:rPr>
              <a:t>–</a:t>
            </a:r>
            <a:r>
              <a:rPr lang="en-IN" sz="1600" dirty="0">
                <a:solidFill>
                  <a:srgbClr val="211E1E"/>
                </a:solidFill>
                <a:latin typeface="AdvTTd7835f12"/>
              </a:rPr>
              <a:t>1332 (2019) </a:t>
            </a:r>
            <a:endParaRPr lang="en-IN" sz="1600" dirty="0"/>
          </a:p>
          <a:p>
            <a:r>
              <a:rPr lang="en-IN" sz="1400" dirty="0">
                <a:solidFill>
                  <a:srgbClr val="211E1E"/>
                </a:solidFill>
                <a:latin typeface="AdvTTd7835f12"/>
              </a:rPr>
              <a:t> </a:t>
            </a:r>
            <a:endParaRPr lang="en-IN" sz="1400" dirty="0"/>
          </a:p>
        </p:txBody>
      </p:sp>
    </p:spTree>
    <p:extLst>
      <p:ext uri="{BB962C8B-B14F-4D97-AF65-F5344CB8AC3E}">
        <p14:creationId xmlns:p14="http://schemas.microsoft.com/office/powerpoint/2010/main" val="241035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EA6E405-2A87-7C15-F670-D6C67630EA8F}"/>
              </a:ext>
            </a:extLst>
          </p:cNvPr>
          <p:cNvSpPr>
            <a:spLocks noGrp="1"/>
          </p:cNvSpPr>
          <p:nvPr>
            <p:ph type="title"/>
          </p:nvPr>
        </p:nvSpPr>
        <p:spPr/>
        <p:txBody>
          <a:bodyPr/>
          <a:lstStyle/>
          <a:p>
            <a:pPr eaLnBrk="1" hangingPunct="1"/>
            <a:r>
              <a:rPr lang="en-US" altLang="en-US" sz="3200">
                <a:solidFill>
                  <a:srgbClr val="FF0000"/>
                </a:solidFill>
              </a:rPr>
              <a:t>New Turn in NHC Chemistry: Year 2009</a:t>
            </a:r>
          </a:p>
        </p:txBody>
      </p:sp>
      <p:sp>
        <p:nvSpPr>
          <p:cNvPr id="16387" name="Content Placeholder 2">
            <a:extLst>
              <a:ext uri="{FF2B5EF4-FFF2-40B4-BE49-F238E27FC236}">
                <a16:creationId xmlns:a16="http://schemas.microsoft.com/office/drawing/2014/main" id="{D095D372-7F90-700E-84CD-2EA2AB886AEB}"/>
              </a:ext>
            </a:extLst>
          </p:cNvPr>
          <p:cNvSpPr>
            <a:spLocks noGrp="1"/>
          </p:cNvSpPr>
          <p:nvPr>
            <p:ph idx="1"/>
          </p:nvPr>
        </p:nvSpPr>
        <p:spPr/>
        <p:txBody>
          <a:bodyPr/>
          <a:lstStyle/>
          <a:p>
            <a:pPr eaLnBrk="1" hangingPunct="1"/>
            <a:endParaRPr lang="en-US" altLang="en-US"/>
          </a:p>
        </p:txBody>
      </p:sp>
      <p:graphicFrame>
        <p:nvGraphicFramePr>
          <p:cNvPr id="16388" name="Object 5">
            <a:extLst>
              <a:ext uri="{FF2B5EF4-FFF2-40B4-BE49-F238E27FC236}">
                <a16:creationId xmlns:a16="http://schemas.microsoft.com/office/drawing/2014/main" id="{5C8D0A72-33EC-7110-2602-D9C9FED4A631}"/>
              </a:ext>
            </a:extLst>
          </p:cNvPr>
          <p:cNvGraphicFramePr>
            <a:graphicFrameLocks noChangeAspect="1"/>
          </p:cNvGraphicFramePr>
          <p:nvPr/>
        </p:nvGraphicFramePr>
        <p:xfrm>
          <a:off x="1952626" y="642938"/>
          <a:ext cx="1719263" cy="2036762"/>
        </p:xfrm>
        <a:graphic>
          <a:graphicData uri="http://schemas.openxmlformats.org/presentationml/2006/ole">
            <mc:AlternateContent xmlns:mc="http://schemas.openxmlformats.org/markup-compatibility/2006">
              <mc:Choice xmlns:v="urn:schemas-microsoft-com:vml" Requires="v">
                <p:oleObj name="CS ChemDraw Drawing" r:id="rId2" imgW="939800" imgH="1104900" progId="ChemDraw.Document.6.0">
                  <p:embed/>
                </p:oleObj>
              </mc:Choice>
              <mc:Fallback>
                <p:oleObj name="CS ChemDraw Drawing" r:id="rId2" imgW="939800" imgH="1104900" progId="ChemDraw.Document.6.0">
                  <p:embed/>
                  <p:pic>
                    <p:nvPicPr>
                      <p:cNvPr id="16388" name="Object 5">
                        <a:extLst>
                          <a:ext uri="{FF2B5EF4-FFF2-40B4-BE49-F238E27FC236}">
                            <a16:creationId xmlns:a16="http://schemas.microsoft.com/office/drawing/2014/main" id="{5C8D0A72-33EC-7110-2602-D9C9FED4A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6" y="642938"/>
                        <a:ext cx="1719263" cy="20367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D004D">
                                  <a:alpha val="50000"/>
                                </a:srgbClr>
                              </a:outerShdw>
                            </a:effectLst>
                          </a14:hiddenEffects>
                        </a:ext>
                      </a:extLst>
                    </p:spPr>
                  </p:pic>
                </p:oleObj>
              </mc:Fallback>
            </mc:AlternateContent>
          </a:graphicData>
        </a:graphic>
      </p:graphicFrame>
      <p:sp>
        <p:nvSpPr>
          <p:cNvPr id="16389" name="TextBox 5">
            <a:extLst>
              <a:ext uri="{FF2B5EF4-FFF2-40B4-BE49-F238E27FC236}">
                <a16:creationId xmlns:a16="http://schemas.microsoft.com/office/drawing/2014/main" id="{B8F0EE07-3DD0-4534-8895-D67A180C379C}"/>
              </a:ext>
            </a:extLst>
          </p:cNvPr>
          <p:cNvSpPr txBox="1">
            <a:spLocks noChangeArrowheads="1"/>
          </p:cNvSpPr>
          <p:nvPr/>
        </p:nvSpPr>
        <p:spPr bwMode="auto">
          <a:xfrm>
            <a:off x="3595688" y="857250"/>
            <a:ext cx="65008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a:t>Normal N-heterocyclic carbene, developed by Arduengo et al (</a:t>
            </a:r>
            <a:r>
              <a:rPr lang="en-US" altLang="en-US" sz="1800">
                <a:solidFill>
                  <a:srgbClr val="FF0000"/>
                </a:solidFill>
              </a:rPr>
              <a:t>J</a:t>
            </a:r>
            <a:r>
              <a:rPr lang="en-US" altLang="en-US" sz="1800" i="1">
                <a:solidFill>
                  <a:srgbClr val="FF0000"/>
                </a:solidFill>
              </a:rPr>
              <a:t>. Am. Chem. Soc.</a:t>
            </a:r>
            <a:r>
              <a:rPr lang="en-US" altLang="en-US" sz="1800">
                <a:solidFill>
                  <a:srgbClr val="FF0000"/>
                </a:solidFill>
              </a:rPr>
              <a:t> </a:t>
            </a:r>
            <a:r>
              <a:rPr lang="en-US" altLang="en-US" sz="1800" b="1" i="1">
                <a:solidFill>
                  <a:srgbClr val="FF0000"/>
                </a:solidFill>
              </a:rPr>
              <a:t>1991</a:t>
            </a:r>
            <a:r>
              <a:rPr lang="en-US" altLang="en-US" sz="1800">
                <a:solidFill>
                  <a:srgbClr val="FF0000"/>
                </a:solidFill>
              </a:rPr>
              <a:t>, 113, 361–363</a:t>
            </a:r>
            <a:r>
              <a:rPr lang="en-US" altLang="en-US" sz="2000"/>
              <a:t>)</a:t>
            </a:r>
          </a:p>
        </p:txBody>
      </p:sp>
      <p:graphicFrame>
        <p:nvGraphicFramePr>
          <p:cNvPr id="16390" name="Object 5">
            <a:extLst>
              <a:ext uri="{FF2B5EF4-FFF2-40B4-BE49-F238E27FC236}">
                <a16:creationId xmlns:a16="http://schemas.microsoft.com/office/drawing/2014/main" id="{FD0950FA-6799-260E-9223-7A18DF47F961}"/>
              </a:ext>
            </a:extLst>
          </p:cNvPr>
          <p:cNvGraphicFramePr>
            <a:graphicFrameLocks noChangeAspect="1"/>
          </p:cNvGraphicFramePr>
          <p:nvPr/>
        </p:nvGraphicFramePr>
        <p:xfrm>
          <a:off x="1309687" y="2500313"/>
          <a:ext cx="2090738" cy="2786062"/>
        </p:xfrm>
        <a:graphic>
          <a:graphicData uri="http://schemas.openxmlformats.org/presentationml/2006/ole">
            <mc:AlternateContent xmlns:mc="http://schemas.openxmlformats.org/markup-compatibility/2006">
              <mc:Choice xmlns:v="urn:schemas-microsoft-com:vml" Requires="v">
                <p:oleObj name="CS ChemDraw Drawing" r:id="rId4" imgW="1181100" imgH="1587500" progId="ChemDraw.Document.6.0">
                  <p:embed/>
                </p:oleObj>
              </mc:Choice>
              <mc:Fallback>
                <p:oleObj name="CS ChemDraw Drawing" r:id="rId4" imgW="1181100" imgH="1587500" progId="ChemDraw.Document.6.0">
                  <p:embed/>
                  <p:pic>
                    <p:nvPicPr>
                      <p:cNvPr id="16390" name="Object 5">
                        <a:extLst>
                          <a:ext uri="{FF2B5EF4-FFF2-40B4-BE49-F238E27FC236}">
                            <a16:creationId xmlns:a16="http://schemas.microsoft.com/office/drawing/2014/main" id="{FD0950FA-6799-260E-9223-7A18DF47F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687" y="2500313"/>
                        <a:ext cx="20907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Rectangle 12">
            <a:extLst>
              <a:ext uri="{FF2B5EF4-FFF2-40B4-BE49-F238E27FC236}">
                <a16:creationId xmlns:a16="http://schemas.microsoft.com/office/drawing/2014/main" id="{220CCF35-F88A-0003-E247-DC58BF0CDBCC}"/>
              </a:ext>
            </a:extLst>
          </p:cNvPr>
          <p:cNvSpPr>
            <a:spLocks noChangeArrowheads="1"/>
          </p:cNvSpPr>
          <p:nvPr/>
        </p:nvSpPr>
        <p:spPr bwMode="auto">
          <a:xfrm>
            <a:off x="1952625" y="4857751"/>
            <a:ext cx="4572000" cy="1323439"/>
          </a:xfrm>
          <a:prstGeom prst="rect">
            <a:avLst/>
          </a:prstGeom>
          <a:solidFill>
            <a:srgbClr val="48FF1E"/>
          </a:solidFill>
          <a:ln w="9525">
            <a:solidFill>
              <a:srgbClr val="C0D5FE"/>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solidFill>
                  <a:srgbClr val="FF0000"/>
                </a:solidFill>
              </a:rPr>
              <a:t> </a:t>
            </a:r>
            <a:r>
              <a:rPr lang="en-US" altLang="en-US" sz="2000" b="1">
                <a:solidFill>
                  <a:srgbClr val="FF0000"/>
                </a:solidFill>
              </a:rPr>
              <a:t>Isolated abnormal N-heterocyclic carbenes (also called non classical carbenes) were considered elusive species and in 2009…</a:t>
            </a:r>
          </a:p>
        </p:txBody>
      </p:sp>
      <p:pic>
        <p:nvPicPr>
          <p:cNvPr id="8" name="Picture 4">
            <a:extLst>
              <a:ext uri="{FF2B5EF4-FFF2-40B4-BE49-F238E27FC236}">
                <a16:creationId xmlns:a16="http://schemas.microsoft.com/office/drawing/2014/main" id="{AF0108C9-8373-053C-FE67-029E006714A9}"/>
              </a:ext>
            </a:extLst>
          </p:cNvPr>
          <p:cNvPicPr>
            <a:picLocks noChangeAspect="1" noChangeArrowheads="1"/>
          </p:cNvPicPr>
          <p:nvPr/>
        </p:nvPicPr>
        <p:blipFill>
          <a:blip r:embed="rId6"/>
          <a:srcRect/>
          <a:stretch>
            <a:fillRect/>
          </a:stretch>
        </p:blipFill>
        <p:spPr bwMode="auto">
          <a:xfrm>
            <a:off x="4667250" y="1857375"/>
            <a:ext cx="5589588" cy="2597150"/>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sp>
        <p:nvSpPr>
          <p:cNvPr id="16393" name="Rectangle 7">
            <a:extLst>
              <a:ext uri="{FF2B5EF4-FFF2-40B4-BE49-F238E27FC236}">
                <a16:creationId xmlns:a16="http://schemas.microsoft.com/office/drawing/2014/main" id="{3A4615DD-FBB8-384D-ACC9-0F5B94A966E8}"/>
              </a:ext>
            </a:extLst>
          </p:cNvPr>
          <p:cNvSpPr>
            <a:spLocks noChangeArrowheads="1"/>
          </p:cNvSpPr>
          <p:nvPr/>
        </p:nvSpPr>
        <p:spPr bwMode="auto">
          <a:xfrm>
            <a:off x="6667501" y="4714876"/>
            <a:ext cx="31037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600" i="1">
                <a:solidFill>
                  <a:srgbClr val="FF0000"/>
                </a:solidFill>
              </a:rPr>
              <a:t>Chem. Commun., </a:t>
            </a:r>
            <a:r>
              <a:rPr lang="en-US" altLang="en-US" sz="1600" b="1" i="1">
                <a:solidFill>
                  <a:srgbClr val="FF0000"/>
                </a:solidFill>
              </a:rPr>
              <a:t>2001</a:t>
            </a:r>
            <a:r>
              <a:rPr lang="en-US" altLang="en-US" sz="1600" i="1">
                <a:solidFill>
                  <a:srgbClr val="FF0000"/>
                </a:solidFill>
              </a:rPr>
              <a:t>, 2274–2275</a:t>
            </a:r>
          </a:p>
          <a:p>
            <a:pPr eaLnBrk="1" hangingPunct="1">
              <a:spcBef>
                <a:spcPct val="0"/>
              </a:spcBef>
              <a:buFont typeface="Zapf Dingbats" charset="2"/>
              <a:buNone/>
            </a:pPr>
            <a:r>
              <a:rPr lang="en-US" altLang="en-US" sz="1600" i="1">
                <a:solidFill>
                  <a:srgbClr val="FF0000"/>
                </a:solidFill>
              </a:rPr>
              <a:t>(Crabtree , Faller and coworkers)</a:t>
            </a:r>
            <a:endParaRPr lang="en-US" altLang="en-US" sz="1600">
              <a:solidFill>
                <a:srgbClr val="FF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a:extLst>
              <a:ext uri="{FF2B5EF4-FFF2-40B4-BE49-F238E27FC236}">
                <a16:creationId xmlns:a16="http://schemas.microsoft.com/office/drawing/2014/main" id="{8B11343E-89CD-9969-594A-15EBB78FF005}"/>
              </a:ext>
            </a:extLst>
          </p:cNvPr>
          <p:cNvPicPr>
            <a:picLocks noChangeAspect="1" noChangeArrowheads="1"/>
          </p:cNvPicPr>
          <p:nvPr/>
        </p:nvPicPr>
        <p:blipFill>
          <a:blip r:embed="rId2"/>
          <a:srcRect/>
          <a:stretch>
            <a:fillRect/>
          </a:stretch>
        </p:blipFill>
        <p:spPr bwMode="auto">
          <a:xfrm>
            <a:off x="1524001" y="214314"/>
            <a:ext cx="5419725" cy="2905125"/>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pic>
        <p:nvPicPr>
          <p:cNvPr id="81924" name="Picture 4">
            <a:extLst>
              <a:ext uri="{FF2B5EF4-FFF2-40B4-BE49-F238E27FC236}">
                <a16:creationId xmlns:a16="http://schemas.microsoft.com/office/drawing/2014/main" id="{BB96A2D7-F73B-65B8-E191-B2F58A08C5AC}"/>
              </a:ext>
            </a:extLst>
          </p:cNvPr>
          <p:cNvPicPr>
            <a:picLocks noChangeAspect="1" noChangeArrowheads="1"/>
          </p:cNvPicPr>
          <p:nvPr/>
        </p:nvPicPr>
        <p:blipFill>
          <a:blip r:embed="rId3"/>
          <a:srcRect/>
          <a:stretch>
            <a:fillRect/>
          </a:stretch>
        </p:blipFill>
        <p:spPr bwMode="auto">
          <a:xfrm>
            <a:off x="7096126" y="285750"/>
            <a:ext cx="3241675" cy="2528888"/>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sp>
        <p:nvSpPr>
          <p:cNvPr id="17412" name="Rectangle 4">
            <a:extLst>
              <a:ext uri="{FF2B5EF4-FFF2-40B4-BE49-F238E27FC236}">
                <a16:creationId xmlns:a16="http://schemas.microsoft.com/office/drawing/2014/main" id="{C32FF9DB-7C6F-C192-71FF-17E4111F5B11}"/>
              </a:ext>
            </a:extLst>
          </p:cNvPr>
          <p:cNvSpPr>
            <a:spLocks noChangeArrowheads="1"/>
          </p:cNvSpPr>
          <p:nvPr/>
        </p:nvSpPr>
        <p:spPr bwMode="auto">
          <a:xfrm>
            <a:off x="2095500" y="3214688"/>
            <a:ext cx="6572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 typeface="Zapf Dingbats" charset="2"/>
              <a:buNone/>
            </a:pPr>
            <a:r>
              <a:rPr lang="en-US" altLang="en-US" sz="1800">
                <a:solidFill>
                  <a:srgbClr val="FF0000"/>
                </a:solidFill>
                <a:latin typeface="Times New Roman" panose="02020603050405020304" pitchFamily="18" charset="0"/>
                <a:cs typeface="Times New Roman" panose="02020603050405020304" pitchFamily="18" charset="0"/>
              </a:rPr>
              <a:t>Bertrand and coworkers </a:t>
            </a:r>
            <a:r>
              <a:rPr lang="en-US" altLang="en-US" sz="1800" i="1">
                <a:solidFill>
                  <a:srgbClr val="FF0000"/>
                </a:solidFill>
                <a:latin typeface="Times New Roman" panose="02020603050405020304" pitchFamily="18" charset="0"/>
                <a:cs typeface="Times New Roman" panose="02020603050405020304" pitchFamily="18" charset="0"/>
              </a:rPr>
              <a:t>Science </a:t>
            </a:r>
            <a:r>
              <a:rPr lang="en-US" altLang="en-US" sz="1800" b="1">
                <a:solidFill>
                  <a:srgbClr val="FF0000"/>
                </a:solidFill>
                <a:latin typeface="Times New Roman" panose="02020603050405020304" pitchFamily="18" charset="0"/>
                <a:cs typeface="Times New Roman" panose="02020603050405020304" pitchFamily="18" charset="0"/>
              </a:rPr>
              <a:t>2009, </a:t>
            </a:r>
            <a:r>
              <a:rPr lang="en-US" altLang="en-US" sz="1800" i="1">
                <a:solidFill>
                  <a:srgbClr val="FF0000"/>
                </a:solidFill>
                <a:latin typeface="Times New Roman" panose="02020603050405020304" pitchFamily="18" charset="0"/>
                <a:cs typeface="Times New Roman" panose="02020603050405020304" pitchFamily="18" charset="0"/>
              </a:rPr>
              <a:t>326, </a:t>
            </a:r>
            <a:r>
              <a:rPr lang="en-US" altLang="en-US" sz="1800">
                <a:solidFill>
                  <a:srgbClr val="FF0000"/>
                </a:solidFill>
                <a:latin typeface="Times New Roman" panose="02020603050405020304" pitchFamily="18" charset="0"/>
                <a:cs typeface="Times New Roman" panose="02020603050405020304" pitchFamily="18" charset="0"/>
              </a:rPr>
              <a:t>556-559</a:t>
            </a:r>
            <a:endParaRPr lang="en-US" altLang="en-US" sz="1800">
              <a:cs typeface="Times New Roman" panose="02020603050405020304" pitchFamily="18" charset="0"/>
            </a:endParaRPr>
          </a:p>
        </p:txBody>
      </p:sp>
      <p:sp>
        <p:nvSpPr>
          <p:cNvPr id="8" name="Rectangle 7">
            <a:extLst>
              <a:ext uri="{FF2B5EF4-FFF2-40B4-BE49-F238E27FC236}">
                <a16:creationId xmlns:a16="http://schemas.microsoft.com/office/drawing/2014/main" id="{E6A82740-5609-9894-9888-02ECBE2192E5}"/>
              </a:ext>
            </a:extLst>
          </p:cNvPr>
          <p:cNvSpPr/>
          <p:nvPr/>
        </p:nvSpPr>
        <p:spPr>
          <a:xfrm>
            <a:off x="1809751" y="4357689"/>
            <a:ext cx="8429625" cy="1723549"/>
          </a:xfrm>
          <a:prstGeom prst="rect">
            <a:avLst/>
          </a:prstGeom>
          <a:solidFill>
            <a:schemeClr val="accent3"/>
          </a:solid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Zapf Dingbats" charset="2"/>
              <a:buNone/>
              <a:defRPr/>
            </a:pPr>
            <a:r>
              <a:rPr lang="ja-JP" altLang="en-US" sz="1800">
                <a:latin typeface="Times New Roman" panose="02020603050405020304" pitchFamily="18" charset="0"/>
                <a:cs typeface="Times New Roman" panose="02020603050405020304" pitchFamily="18" charset="0"/>
              </a:rPr>
              <a:t>“</a:t>
            </a:r>
            <a:r>
              <a:rPr lang="en-US" altLang="ja-JP" sz="1800">
                <a:latin typeface="Times New Roman" panose="02020603050405020304" pitchFamily="18" charset="0"/>
                <a:cs typeface="Times New Roman" panose="02020603050405020304" pitchFamily="18" charset="0"/>
              </a:rPr>
              <a:t>Normal carbenes rapidly became a key tool for organometallic chemistry and organic synthesis once they were available as stable free ligands some 20 years ago. </a:t>
            </a:r>
            <a:r>
              <a:rPr lang="en-US" altLang="ja-JP" sz="1800" b="1">
                <a:solidFill>
                  <a:schemeClr val="tx2"/>
                </a:solidFill>
                <a:latin typeface="Times New Roman" panose="02020603050405020304" pitchFamily="18" charset="0"/>
                <a:cs typeface="Times New Roman" panose="02020603050405020304" pitchFamily="18" charset="0"/>
              </a:rPr>
              <a:t>Given the unique impact of abnormal carbenes on the reactivity of transition metals, the accessibility of free abnormal carbenes may become another cornerstone in this field, and it will be exciting to witness developments in these directions</a:t>
            </a:r>
            <a:r>
              <a:rPr lang="en-US" altLang="ja-JP" sz="1800">
                <a:latin typeface="Times New Roman" panose="02020603050405020304" pitchFamily="18" charset="0"/>
                <a:cs typeface="Times New Roman" panose="02020603050405020304" pitchFamily="18" charset="0"/>
              </a:rPr>
              <a:t>.</a:t>
            </a:r>
            <a:r>
              <a:rPr lang="ja-JP" altLang="en-US" sz="1800">
                <a:latin typeface="Times New Roman" panose="02020603050405020304" pitchFamily="18" charset="0"/>
                <a:cs typeface="Times New Roman" panose="02020603050405020304" pitchFamily="18" charset="0"/>
              </a:rPr>
              <a:t>”</a:t>
            </a:r>
            <a:r>
              <a:rPr lang="en-US" altLang="ja-JP" sz="1800">
                <a:latin typeface="Times New Roman" panose="02020603050405020304" pitchFamily="18" charset="0"/>
                <a:cs typeface="Times New Roman" panose="02020603050405020304" pitchFamily="18" charset="0"/>
              </a:rPr>
              <a:t> </a:t>
            </a:r>
          </a:p>
          <a:p>
            <a:pPr eaLnBrk="1" hangingPunct="1">
              <a:buFont typeface="Zapf Dingbats" charset="2"/>
              <a:buNone/>
              <a:defRPr/>
            </a:pPr>
            <a:r>
              <a:rPr lang="en-US" altLang="en-US" sz="1600">
                <a:solidFill>
                  <a:srgbClr val="FF0000"/>
                </a:solidFill>
                <a:latin typeface="Calibri" panose="020F0502020204030204" pitchFamily="34" charset="0"/>
                <a:cs typeface="Arial" panose="020B0604020202020204" pitchFamily="34" charset="0"/>
              </a:rPr>
              <a:t>Martin Albrecht,</a:t>
            </a:r>
            <a:r>
              <a:rPr lang="en-US" altLang="en-US" sz="1600" i="1">
                <a:solidFill>
                  <a:srgbClr val="FF0000"/>
                </a:solidFill>
                <a:latin typeface="Calibri" panose="020F0502020204030204" pitchFamily="34" charset="0"/>
                <a:cs typeface="Arial" panose="020B0604020202020204" pitchFamily="34" charset="0"/>
              </a:rPr>
              <a:t> Science </a:t>
            </a:r>
            <a:r>
              <a:rPr lang="en-US" altLang="en-US" sz="1600" b="1">
                <a:solidFill>
                  <a:srgbClr val="FF0000"/>
                </a:solidFill>
                <a:latin typeface="Calibri" panose="020F0502020204030204" pitchFamily="34" charset="0"/>
                <a:cs typeface="Arial" panose="020B0604020202020204" pitchFamily="34" charset="0"/>
              </a:rPr>
              <a:t>2009</a:t>
            </a:r>
            <a:r>
              <a:rPr lang="en-US" altLang="en-US" sz="1600" i="1">
                <a:solidFill>
                  <a:srgbClr val="FF0000"/>
                </a:solidFill>
                <a:latin typeface="Calibri" panose="020F0502020204030204" pitchFamily="34" charset="0"/>
                <a:cs typeface="Arial" panose="020B0604020202020204" pitchFamily="34" charset="0"/>
              </a:rPr>
              <a:t>, 326</a:t>
            </a:r>
            <a:r>
              <a:rPr lang="en-US" altLang="en-US" sz="1600" b="1" i="1">
                <a:solidFill>
                  <a:srgbClr val="FF0000"/>
                </a:solidFill>
                <a:latin typeface="Calibri" panose="020F0502020204030204" pitchFamily="34" charset="0"/>
                <a:cs typeface="Arial" panose="020B0604020202020204" pitchFamily="34" charset="0"/>
              </a:rPr>
              <a:t>, </a:t>
            </a:r>
            <a:r>
              <a:rPr lang="en-US" altLang="en-US" sz="1600" i="1">
                <a:solidFill>
                  <a:srgbClr val="FF0000"/>
                </a:solidFill>
                <a:latin typeface="Calibri" panose="020F0502020204030204" pitchFamily="34" charset="0"/>
                <a:cs typeface="Arial" panose="020B0604020202020204" pitchFamily="34" charset="0"/>
              </a:rPr>
              <a:t>532-533</a:t>
            </a:r>
            <a:endParaRPr lang="en-US" altLang="en-US" sz="1600">
              <a:solidFill>
                <a:srgbClr val="FF0000"/>
              </a:solidFill>
              <a:latin typeface="Calibri" panose="020F050202020403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205919AF-F51E-816D-3CF7-91CC196682D2}"/>
              </a:ext>
            </a:extLst>
          </p:cNvPr>
          <p:cNvPicPr>
            <a:picLocks noChangeAspect="1" noChangeArrowheads="1"/>
          </p:cNvPicPr>
          <p:nvPr/>
        </p:nvPicPr>
        <p:blipFill>
          <a:blip r:embed="rId4" cstate="print"/>
          <a:srcRect/>
          <a:stretch>
            <a:fillRect/>
          </a:stretch>
        </p:blipFill>
        <p:spPr bwMode="auto">
          <a:xfrm>
            <a:off x="8667769" y="2357431"/>
            <a:ext cx="1514475" cy="18383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a:extLst>
              <a:ext uri="{FF2B5EF4-FFF2-40B4-BE49-F238E27FC236}">
                <a16:creationId xmlns:a16="http://schemas.microsoft.com/office/drawing/2014/main" id="{81C235CC-C457-C3B2-E690-F3C955AFDB9A}"/>
              </a:ext>
            </a:extLst>
          </p:cNvPr>
          <p:cNvSpPr>
            <a:spLocks noGrp="1"/>
          </p:cNvSpPr>
          <p:nvPr>
            <p:ph type="title"/>
          </p:nvPr>
        </p:nvSpPr>
        <p:spPr/>
        <p:txBody>
          <a:bodyPr/>
          <a:lstStyle/>
          <a:p>
            <a:pPr eaLnBrk="1" hangingPunct="1"/>
            <a:r>
              <a:rPr lang="en-GB" altLang="en-US" sz="2400">
                <a:solidFill>
                  <a:srgbClr val="FF0000"/>
                </a:solidFill>
              </a:rPr>
              <a:t>NHC’s are very good donors and aNHC’s are even better!</a:t>
            </a:r>
          </a:p>
        </p:txBody>
      </p:sp>
      <p:sp>
        <p:nvSpPr>
          <p:cNvPr id="16389" name="Content Placeholder 4">
            <a:extLst>
              <a:ext uri="{FF2B5EF4-FFF2-40B4-BE49-F238E27FC236}">
                <a16:creationId xmlns:a16="http://schemas.microsoft.com/office/drawing/2014/main" id="{428E1700-66E8-A5FC-449B-0EE43E731BA0}"/>
              </a:ext>
            </a:extLst>
          </p:cNvPr>
          <p:cNvSpPr>
            <a:spLocks noGrp="1"/>
          </p:cNvSpPr>
          <p:nvPr>
            <p:ph idx="1"/>
          </p:nvPr>
        </p:nvSpPr>
        <p:spPr>
          <a:xfrm>
            <a:off x="1809750" y="714375"/>
            <a:ext cx="8229600" cy="5715000"/>
          </a:xfrm>
        </p:spPr>
        <p:txBody>
          <a:bodyPr rtlCol="0">
            <a:normAutofit lnSpcReduction="10000"/>
          </a:bodyPr>
          <a:lstStyle/>
          <a:p>
            <a:pPr>
              <a:defRPr/>
            </a:pPr>
            <a:endParaRPr lang="en-GB" sz="2000" dirty="0"/>
          </a:p>
          <a:p>
            <a:pPr>
              <a:defRPr/>
            </a:pPr>
            <a:endParaRPr lang="en-GB" sz="2000" dirty="0"/>
          </a:p>
          <a:p>
            <a:pPr>
              <a:defRPr/>
            </a:pPr>
            <a:r>
              <a:rPr lang="en-GB" sz="2000" dirty="0"/>
              <a:t>N-heterocyclic </a:t>
            </a:r>
            <a:r>
              <a:rPr lang="en-GB" sz="2000" dirty="0" err="1"/>
              <a:t>carbenes</a:t>
            </a:r>
            <a:r>
              <a:rPr lang="en-GB" sz="2000" dirty="0"/>
              <a:t> (NHCs) represent a particularly attractive class of </a:t>
            </a:r>
            <a:r>
              <a:rPr lang="en-GB" sz="2000" dirty="0" err="1"/>
              <a:t>ligands</a:t>
            </a:r>
            <a:r>
              <a:rPr lang="en-GB" sz="2000" dirty="0"/>
              <a:t> for such applications, since they belong to the class of the strongest neutral donors known</a:t>
            </a:r>
            <a:r>
              <a:rPr lang="en-GB" sz="1800" dirty="0"/>
              <a:t>. </a:t>
            </a:r>
          </a:p>
          <a:p>
            <a:pPr>
              <a:defRPr/>
            </a:pPr>
            <a:endParaRPr lang="en-GB" sz="1800" dirty="0"/>
          </a:p>
          <a:p>
            <a:pPr>
              <a:defRPr/>
            </a:pPr>
            <a:endParaRPr lang="en-GB" sz="1800" dirty="0"/>
          </a:p>
          <a:p>
            <a:pPr>
              <a:buNone/>
              <a:defRPr/>
            </a:pPr>
            <a:endParaRPr lang="en-GB" sz="1800" dirty="0"/>
          </a:p>
          <a:p>
            <a:pPr>
              <a:buNone/>
              <a:defRPr/>
            </a:pPr>
            <a:endParaRPr lang="en-GB" sz="1800" dirty="0"/>
          </a:p>
          <a:p>
            <a:pPr>
              <a:buNone/>
              <a:defRPr/>
            </a:pPr>
            <a:endParaRPr lang="en-GB" sz="1800" dirty="0"/>
          </a:p>
          <a:p>
            <a:pPr>
              <a:buNone/>
              <a:defRPr/>
            </a:pPr>
            <a:endParaRPr lang="en-GB" sz="1800" dirty="0"/>
          </a:p>
          <a:p>
            <a:pPr>
              <a:buNone/>
              <a:defRPr/>
            </a:pPr>
            <a:endParaRPr lang="en-GB" sz="1800" b="1" dirty="0">
              <a:solidFill>
                <a:srgbClr val="C00000"/>
              </a:solidFill>
            </a:endParaRPr>
          </a:p>
          <a:p>
            <a:pPr>
              <a:buNone/>
              <a:defRPr/>
            </a:pPr>
            <a:r>
              <a:rPr lang="en-GB" sz="2000" b="1" dirty="0">
                <a:solidFill>
                  <a:srgbClr val="C00000"/>
                </a:solidFill>
              </a:rPr>
              <a:t>Application of newly Reported Abnormal N-heterocyclic </a:t>
            </a:r>
            <a:r>
              <a:rPr lang="en-GB" sz="2000" b="1" dirty="0" err="1">
                <a:solidFill>
                  <a:srgbClr val="C00000"/>
                </a:solidFill>
              </a:rPr>
              <a:t>Carbene</a:t>
            </a:r>
            <a:r>
              <a:rPr lang="en-GB" sz="2000" b="1" dirty="0">
                <a:solidFill>
                  <a:srgbClr val="C00000"/>
                </a:solidFill>
              </a:rPr>
              <a:t>:</a:t>
            </a:r>
          </a:p>
          <a:p>
            <a:pPr>
              <a:buNone/>
              <a:defRPr/>
            </a:pPr>
            <a:r>
              <a:rPr lang="en-GB" sz="2000" dirty="0"/>
              <a:t>1. As </a:t>
            </a:r>
            <a:r>
              <a:rPr lang="en-GB" sz="2000" b="1" dirty="0" err="1">
                <a:solidFill>
                  <a:srgbClr val="C00000"/>
                </a:solidFill>
              </a:rPr>
              <a:t>organocatalyst</a:t>
            </a:r>
            <a:r>
              <a:rPr lang="en-GB" sz="2000" dirty="0"/>
              <a:t> since it will be better </a:t>
            </a:r>
            <a:r>
              <a:rPr lang="en-GB" sz="2000" b="1" dirty="0" err="1">
                <a:solidFill>
                  <a:srgbClr val="C00000"/>
                </a:solidFill>
              </a:rPr>
              <a:t>nucleophile</a:t>
            </a:r>
            <a:r>
              <a:rPr lang="en-GB" sz="2000" dirty="0"/>
              <a:t> than normal NHCs.</a:t>
            </a:r>
          </a:p>
          <a:p>
            <a:pPr>
              <a:buNone/>
              <a:defRPr/>
            </a:pPr>
            <a:r>
              <a:rPr lang="en-GB" sz="2000" dirty="0"/>
              <a:t>2. As building block for </a:t>
            </a:r>
            <a:r>
              <a:rPr lang="en-GB" sz="2000" b="1" dirty="0" err="1">
                <a:solidFill>
                  <a:srgbClr val="C00000"/>
                </a:solidFill>
              </a:rPr>
              <a:t>organometallic</a:t>
            </a:r>
            <a:r>
              <a:rPr lang="en-GB" sz="2000" b="1" dirty="0">
                <a:solidFill>
                  <a:srgbClr val="C00000"/>
                </a:solidFill>
              </a:rPr>
              <a:t> catalysts </a:t>
            </a:r>
            <a:r>
              <a:rPr lang="en-GB" sz="2000" dirty="0"/>
              <a:t>since</a:t>
            </a:r>
            <a:r>
              <a:rPr lang="en-GB" sz="2000" b="1" dirty="0">
                <a:solidFill>
                  <a:srgbClr val="C00000"/>
                </a:solidFill>
              </a:rPr>
              <a:t> </a:t>
            </a:r>
            <a:r>
              <a:rPr lang="en-GB" sz="2000" dirty="0"/>
              <a:t>Abnormal N-heterocyclic </a:t>
            </a:r>
            <a:r>
              <a:rPr lang="en-GB" sz="2000" dirty="0" err="1"/>
              <a:t>Carbene</a:t>
            </a:r>
            <a:r>
              <a:rPr lang="en-GB" sz="2000" b="1" dirty="0">
                <a:solidFill>
                  <a:srgbClr val="C00000"/>
                </a:solidFill>
              </a:rPr>
              <a:t> </a:t>
            </a:r>
            <a:r>
              <a:rPr lang="en-GB" sz="2000" dirty="0"/>
              <a:t>will have better metal holding capacity will result no leaching and catalyst poisoning. </a:t>
            </a:r>
          </a:p>
          <a:p>
            <a:pPr>
              <a:buNone/>
              <a:defRPr/>
            </a:pPr>
            <a:endParaRPr lang="en-GB" sz="1800" dirty="0"/>
          </a:p>
        </p:txBody>
      </p:sp>
      <p:graphicFrame>
        <p:nvGraphicFramePr>
          <p:cNvPr id="18436" name="Object 5">
            <a:extLst>
              <a:ext uri="{FF2B5EF4-FFF2-40B4-BE49-F238E27FC236}">
                <a16:creationId xmlns:a16="http://schemas.microsoft.com/office/drawing/2014/main" id="{AD8A3809-782F-F3FD-E9A4-57044FEED1BD}"/>
              </a:ext>
            </a:extLst>
          </p:cNvPr>
          <p:cNvGraphicFramePr>
            <a:graphicFrameLocks noChangeAspect="1"/>
          </p:cNvGraphicFramePr>
          <p:nvPr/>
        </p:nvGraphicFramePr>
        <p:xfrm>
          <a:off x="3276601" y="2286001"/>
          <a:ext cx="1719263" cy="2036763"/>
        </p:xfrm>
        <a:graphic>
          <a:graphicData uri="http://schemas.openxmlformats.org/presentationml/2006/ole">
            <mc:AlternateContent xmlns:mc="http://schemas.openxmlformats.org/markup-compatibility/2006">
              <mc:Choice xmlns:v="urn:schemas-microsoft-com:vml" Requires="v">
                <p:oleObj name="CS ChemDraw Drawing" r:id="rId2" imgW="939800" imgH="1104900" progId="ChemDraw.Document.6.0">
                  <p:embed/>
                </p:oleObj>
              </mc:Choice>
              <mc:Fallback>
                <p:oleObj name="CS ChemDraw Drawing" r:id="rId2" imgW="939800" imgH="1104900" progId="ChemDraw.Document.6.0">
                  <p:embed/>
                  <p:pic>
                    <p:nvPicPr>
                      <p:cNvPr id="18436" name="Object 5">
                        <a:extLst>
                          <a:ext uri="{FF2B5EF4-FFF2-40B4-BE49-F238E27FC236}">
                            <a16:creationId xmlns:a16="http://schemas.microsoft.com/office/drawing/2014/main" id="{AD8A3809-782F-F3FD-E9A4-57044FEED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2286001"/>
                        <a:ext cx="1719263" cy="20367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D004D">
                                  <a:alpha val="50000"/>
                                </a:srgbClr>
                              </a:outerShdw>
                            </a:effectLst>
                          </a14:hiddenEffects>
                        </a:ext>
                      </a:extLst>
                    </p:spPr>
                  </p:pic>
                </p:oleObj>
              </mc:Fallback>
            </mc:AlternateContent>
          </a:graphicData>
        </a:graphic>
      </p:graphicFrame>
      <p:graphicFrame>
        <p:nvGraphicFramePr>
          <p:cNvPr id="18437" name="Object 5">
            <a:extLst>
              <a:ext uri="{FF2B5EF4-FFF2-40B4-BE49-F238E27FC236}">
                <a16:creationId xmlns:a16="http://schemas.microsoft.com/office/drawing/2014/main" id="{BA312662-85B7-3817-B0F5-C10873FC84D0}"/>
              </a:ext>
            </a:extLst>
          </p:cNvPr>
          <p:cNvGraphicFramePr>
            <a:graphicFrameLocks noChangeAspect="1"/>
          </p:cNvGraphicFramePr>
          <p:nvPr/>
        </p:nvGraphicFramePr>
        <p:xfrm>
          <a:off x="5943600" y="2057401"/>
          <a:ext cx="2090738" cy="2786063"/>
        </p:xfrm>
        <a:graphic>
          <a:graphicData uri="http://schemas.openxmlformats.org/presentationml/2006/ole">
            <mc:AlternateContent xmlns:mc="http://schemas.openxmlformats.org/markup-compatibility/2006">
              <mc:Choice xmlns:v="urn:schemas-microsoft-com:vml" Requires="v">
                <p:oleObj name="CS ChemDraw Drawing" r:id="rId4" imgW="1181100" imgH="1587500" progId="ChemDraw.Document.6.0">
                  <p:embed/>
                </p:oleObj>
              </mc:Choice>
              <mc:Fallback>
                <p:oleObj name="CS ChemDraw Drawing" r:id="rId4" imgW="1181100" imgH="1587500" progId="ChemDraw.Document.6.0">
                  <p:embed/>
                  <p:pic>
                    <p:nvPicPr>
                      <p:cNvPr id="18437" name="Object 5">
                        <a:extLst>
                          <a:ext uri="{FF2B5EF4-FFF2-40B4-BE49-F238E27FC236}">
                            <a16:creationId xmlns:a16="http://schemas.microsoft.com/office/drawing/2014/main" id="{BA312662-85B7-3817-B0F5-C10873FC8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057401"/>
                        <a:ext cx="2090738"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a:extLst>
              <a:ext uri="{FF2B5EF4-FFF2-40B4-BE49-F238E27FC236}">
                <a16:creationId xmlns:a16="http://schemas.microsoft.com/office/drawing/2014/main" id="{274B165A-94B5-5024-217F-53B585860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0"/>
            <a:ext cx="5235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943340-C93C-D89F-A2A3-37ABC49E6ADC}"/>
              </a:ext>
            </a:extLst>
          </p:cNvPr>
          <p:cNvSpPr txBox="1"/>
          <p:nvPr/>
        </p:nvSpPr>
        <p:spPr>
          <a:xfrm>
            <a:off x="3979791" y="6154901"/>
            <a:ext cx="4714910"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Mandal, Bertrand et al.  </a:t>
            </a:r>
            <a:r>
              <a:rPr lang="en-IN" b="1" i="1" dirty="0">
                <a:latin typeface="Times New Roman" panose="02020603050405020304" pitchFamily="18" charset="0"/>
                <a:cs typeface="Times New Roman" panose="02020603050405020304" pitchFamily="18" charset="0"/>
              </a:rPr>
              <a:t>Chem. Soc. Rev</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2020, </a:t>
            </a:r>
            <a:r>
              <a:rPr lang="en-IN" b="1" dirty="0">
                <a:latin typeface="Times New Roman" panose="02020603050405020304" pitchFamily="18" charset="0"/>
                <a:cs typeface="Times New Roman" panose="02020603050405020304" pitchFamily="18" charset="0"/>
              </a:rPr>
              <a:t>49</a:t>
            </a:r>
            <a:r>
              <a:rPr lang="en-IN" dirty="0">
                <a:latin typeface="Times New Roman" panose="02020603050405020304" pitchFamily="18" charset="0"/>
                <a:cs typeface="Times New Roman" panose="02020603050405020304" pitchFamily="18" charset="0"/>
              </a:rPr>
              <a:t>,1233-1252</a:t>
            </a:r>
          </a:p>
        </p:txBody>
      </p:sp>
      <p:sp>
        <p:nvSpPr>
          <p:cNvPr id="12" name="TextBox 11">
            <a:extLst>
              <a:ext uri="{FF2B5EF4-FFF2-40B4-BE49-F238E27FC236}">
                <a16:creationId xmlns:a16="http://schemas.microsoft.com/office/drawing/2014/main" id="{A89760CA-89C4-B5C1-3ED1-0DF2C45B351A}"/>
              </a:ext>
            </a:extLst>
          </p:cNvPr>
          <p:cNvSpPr txBox="1"/>
          <p:nvPr/>
        </p:nvSpPr>
        <p:spPr>
          <a:xfrm>
            <a:off x="1781220" y="113718"/>
            <a:ext cx="8543881" cy="438582"/>
          </a:xfrm>
          <a:prstGeom prst="rect">
            <a:avLst/>
          </a:prstGeom>
          <a:noFill/>
        </p:spPr>
        <p:txBody>
          <a:bodyPr wrap="square">
            <a:spAutoFit/>
          </a:bodyPr>
          <a:lstStyle/>
          <a:p>
            <a:pPr algn="l"/>
            <a:r>
              <a:rPr lang="en-US" sz="2250" b="1" dirty="0">
                <a:solidFill>
                  <a:schemeClr val="accent1"/>
                </a:solidFill>
                <a:cs typeface="Arial" panose="020B0604020202020204" pitchFamily="34" charset="0"/>
              </a:rPr>
              <a:t>Abnormal N-heterocyclic Carbene in Homogeneous Catalysis</a:t>
            </a:r>
          </a:p>
        </p:txBody>
      </p:sp>
      <p:graphicFrame>
        <p:nvGraphicFramePr>
          <p:cNvPr id="6" name="Object 5">
            <a:extLst>
              <a:ext uri="{FF2B5EF4-FFF2-40B4-BE49-F238E27FC236}">
                <a16:creationId xmlns:a16="http://schemas.microsoft.com/office/drawing/2014/main" id="{DFFE7774-C7BF-4F10-3AAC-63D539C70C6C}"/>
              </a:ext>
            </a:extLst>
          </p:cNvPr>
          <p:cNvGraphicFramePr>
            <a:graphicFrameLocks noChangeAspect="1"/>
          </p:cNvGraphicFramePr>
          <p:nvPr/>
        </p:nvGraphicFramePr>
        <p:xfrm>
          <a:off x="4647088" y="2051173"/>
          <a:ext cx="2810019" cy="2647685"/>
        </p:xfrm>
        <a:graphic>
          <a:graphicData uri="http://schemas.openxmlformats.org/presentationml/2006/ole">
            <mc:AlternateContent xmlns:mc="http://schemas.openxmlformats.org/markup-compatibility/2006">
              <mc:Choice xmlns:v="urn:schemas-microsoft-com:vml" Requires="v">
                <p:oleObj name="CS ChemDraw Drawing" r:id="rId3" imgW="2106178" imgH="1984063" progId="ChemDraw.Document.6.0">
                  <p:embed/>
                </p:oleObj>
              </mc:Choice>
              <mc:Fallback>
                <p:oleObj name="CS ChemDraw Drawing" r:id="rId3" imgW="2106178" imgH="1984063" progId="ChemDraw.Document.6.0">
                  <p:embed/>
                  <p:pic>
                    <p:nvPicPr>
                      <p:cNvPr id="6" name="Object 5">
                        <a:extLst>
                          <a:ext uri="{FF2B5EF4-FFF2-40B4-BE49-F238E27FC236}">
                            <a16:creationId xmlns:a16="http://schemas.microsoft.com/office/drawing/2014/main" id="{DFFE7774-C7BF-4F10-3AAC-63D539C70C6C}"/>
                          </a:ext>
                        </a:extLst>
                      </p:cNvPr>
                      <p:cNvPicPr/>
                      <p:nvPr/>
                    </p:nvPicPr>
                    <p:blipFill>
                      <a:blip r:embed="rId4"/>
                      <a:stretch>
                        <a:fillRect/>
                      </a:stretch>
                    </p:blipFill>
                    <p:spPr>
                      <a:xfrm>
                        <a:off x="4647088" y="2051173"/>
                        <a:ext cx="2810019" cy="264768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7B02BDF6-49BF-6692-11FA-81CC56DD0C49}"/>
              </a:ext>
            </a:extLst>
          </p:cNvPr>
          <p:cNvGraphicFramePr>
            <a:graphicFrameLocks noChangeAspect="1"/>
          </p:cNvGraphicFramePr>
          <p:nvPr/>
        </p:nvGraphicFramePr>
        <p:xfrm>
          <a:off x="7632098" y="2063407"/>
          <a:ext cx="2185988" cy="1437084"/>
        </p:xfrm>
        <a:graphic>
          <a:graphicData uri="http://schemas.openxmlformats.org/presentationml/2006/ole">
            <mc:AlternateContent xmlns:mc="http://schemas.openxmlformats.org/markup-compatibility/2006">
              <mc:Choice xmlns:v="urn:schemas-microsoft-com:vml" Requires="v">
                <p:oleObj name="CS ChemDraw Drawing" r:id="rId5" imgW="2069483" imgH="1362086" progId="ChemDraw.Document.6.0">
                  <p:embed/>
                </p:oleObj>
              </mc:Choice>
              <mc:Fallback>
                <p:oleObj name="CS ChemDraw Drawing" r:id="rId5" imgW="2069483" imgH="1362086" progId="ChemDraw.Document.6.0">
                  <p:embed/>
                  <p:pic>
                    <p:nvPicPr>
                      <p:cNvPr id="8" name="Object 7">
                        <a:extLst>
                          <a:ext uri="{FF2B5EF4-FFF2-40B4-BE49-F238E27FC236}">
                            <a16:creationId xmlns:a16="http://schemas.microsoft.com/office/drawing/2014/main" id="{7B02BDF6-49BF-6692-11FA-81CC56DD0C49}"/>
                          </a:ext>
                        </a:extLst>
                      </p:cNvPr>
                      <p:cNvPicPr/>
                      <p:nvPr/>
                    </p:nvPicPr>
                    <p:blipFill>
                      <a:blip r:embed="rId6"/>
                      <a:stretch>
                        <a:fillRect/>
                      </a:stretch>
                    </p:blipFill>
                    <p:spPr>
                      <a:xfrm>
                        <a:off x="7632098" y="2063407"/>
                        <a:ext cx="2185988" cy="1437084"/>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4384175-FE87-9388-3198-C04F5996F6F3}"/>
              </a:ext>
            </a:extLst>
          </p:cNvPr>
          <p:cNvGraphicFramePr>
            <a:graphicFrameLocks noChangeAspect="1"/>
          </p:cNvGraphicFramePr>
          <p:nvPr/>
        </p:nvGraphicFramePr>
        <p:xfrm>
          <a:off x="4647088" y="662017"/>
          <a:ext cx="2102644" cy="1284684"/>
        </p:xfrm>
        <a:graphic>
          <a:graphicData uri="http://schemas.openxmlformats.org/presentationml/2006/ole">
            <mc:AlternateContent xmlns:mc="http://schemas.openxmlformats.org/markup-compatibility/2006">
              <mc:Choice xmlns:v="urn:schemas-microsoft-com:vml" Requires="v">
                <p:oleObj name="CS ChemDraw Drawing" r:id="rId7" imgW="2218628" imgH="1353365" progId="ChemDraw.Document.6.0">
                  <p:embed/>
                </p:oleObj>
              </mc:Choice>
              <mc:Fallback>
                <p:oleObj name="CS ChemDraw Drawing" r:id="rId7" imgW="2218628" imgH="1353365" progId="ChemDraw.Document.6.0">
                  <p:embed/>
                  <p:pic>
                    <p:nvPicPr>
                      <p:cNvPr id="13" name="Object 12">
                        <a:extLst>
                          <a:ext uri="{FF2B5EF4-FFF2-40B4-BE49-F238E27FC236}">
                            <a16:creationId xmlns:a16="http://schemas.microsoft.com/office/drawing/2014/main" id="{D4384175-FE87-9388-3198-C04F5996F6F3}"/>
                          </a:ext>
                        </a:extLst>
                      </p:cNvPr>
                      <p:cNvPicPr/>
                      <p:nvPr/>
                    </p:nvPicPr>
                    <p:blipFill>
                      <a:blip r:embed="rId8"/>
                      <a:stretch>
                        <a:fillRect/>
                      </a:stretch>
                    </p:blipFill>
                    <p:spPr>
                      <a:xfrm>
                        <a:off x="4647088" y="662017"/>
                        <a:ext cx="2102644" cy="1284684"/>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7BE3E779-B44D-D007-CB07-DF538910B2D6}"/>
              </a:ext>
            </a:extLst>
          </p:cNvPr>
          <p:cNvGraphicFramePr>
            <a:graphicFrameLocks noChangeAspect="1"/>
          </p:cNvGraphicFramePr>
          <p:nvPr/>
        </p:nvGraphicFramePr>
        <p:xfrm>
          <a:off x="2231282" y="2232684"/>
          <a:ext cx="2347912" cy="1407319"/>
        </p:xfrm>
        <a:graphic>
          <a:graphicData uri="http://schemas.openxmlformats.org/presentationml/2006/ole">
            <mc:AlternateContent xmlns:mc="http://schemas.openxmlformats.org/markup-compatibility/2006">
              <mc:Choice xmlns:v="urn:schemas-microsoft-com:vml" Requires="v">
                <p:oleObj name="CS ChemDraw Drawing" r:id="rId9" imgW="2256901" imgH="1352968" progId="ChemDraw.Document.6.0">
                  <p:embed/>
                </p:oleObj>
              </mc:Choice>
              <mc:Fallback>
                <p:oleObj name="CS ChemDraw Drawing" r:id="rId9" imgW="2256901" imgH="1352968" progId="ChemDraw.Document.6.0">
                  <p:embed/>
                  <p:pic>
                    <p:nvPicPr>
                      <p:cNvPr id="16" name="Object 15">
                        <a:extLst>
                          <a:ext uri="{FF2B5EF4-FFF2-40B4-BE49-F238E27FC236}">
                            <a16:creationId xmlns:a16="http://schemas.microsoft.com/office/drawing/2014/main" id="{7BE3E779-B44D-D007-CB07-DF538910B2D6}"/>
                          </a:ext>
                        </a:extLst>
                      </p:cNvPr>
                      <p:cNvPicPr/>
                      <p:nvPr/>
                    </p:nvPicPr>
                    <p:blipFill>
                      <a:blip r:embed="rId10"/>
                      <a:stretch>
                        <a:fillRect/>
                      </a:stretch>
                    </p:blipFill>
                    <p:spPr>
                      <a:xfrm>
                        <a:off x="2231282" y="2232684"/>
                        <a:ext cx="2347912" cy="1407319"/>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2B5FD0CD-D1E8-75D9-D989-1D072B627CA0}"/>
              </a:ext>
            </a:extLst>
          </p:cNvPr>
          <p:cNvGraphicFramePr>
            <a:graphicFrameLocks noChangeAspect="1"/>
          </p:cNvGraphicFramePr>
          <p:nvPr/>
        </p:nvGraphicFramePr>
        <p:xfrm>
          <a:off x="4714915" y="4703061"/>
          <a:ext cx="1396460" cy="1197944"/>
        </p:xfrm>
        <a:graphic>
          <a:graphicData uri="http://schemas.openxmlformats.org/presentationml/2006/ole">
            <mc:AlternateContent xmlns:mc="http://schemas.openxmlformats.org/markup-compatibility/2006">
              <mc:Choice xmlns:v="urn:schemas-microsoft-com:vml" Requires="v">
                <p:oleObj name="CS ChemDraw Drawing" r:id="rId11" imgW="1398726" imgH="1200745" progId="ChemDraw.Document.6.0">
                  <p:embed/>
                </p:oleObj>
              </mc:Choice>
              <mc:Fallback>
                <p:oleObj name="CS ChemDraw Drawing" r:id="rId11" imgW="1398726" imgH="1200745" progId="ChemDraw.Document.6.0">
                  <p:embed/>
                  <p:pic>
                    <p:nvPicPr>
                      <p:cNvPr id="22" name="Object 21">
                        <a:extLst>
                          <a:ext uri="{FF2B5EF4-FFF2-40B4-BE49-F238E27FC236}">
                            <a16:creationId xmlns:a16="http://schemas.microsoft.com/office/drawing/2014/main" id="{2B5FD0CD-D1E8-75D9-D989-1D072B627CA0}"/>
                          </a:ext>
                        </a:extLst>
                      </p:cNvPr>
                      <p:cNvPicPr/>
                      <p:nvPr/>
                    </p:nvPicPr>
                    <p:blipFill>
                      <a:blip r:embed="rId12"/>
                      <a:stretch>
                        <a:fillRect/>
                      </a:stretch>
                    </p:blipFill>
                    <p:spPr>
                      <a:xfrm>
                        <a:off x="4714915" y="4703061"/>
                        <a:ext cx="1396460" cy="1197944"/>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7BAD4532-70EA-F7D6-094B-4BB3CA69D5D3}"/>
              </a:ext>
            </a:extLst>
          </p:cNvPr>
          <p:cNvSpPr txBox="1"/>
          <p:nvPr/>
        </p:nvSpPr>
        <p:spPr>
          <a:xfrm>
            <a:off x="6337246" y="5158142"/>
            <a:ext cx="2800350" cy="276999"/>
          </a:xfrm>
          <a:prstGeom prst="rect">
            <a:avLst/>
          </a:prstGeom>
          <a:noFill/>
        </p:spPr>
        <p:txBody>
          <a:bodyPr wrap="square" rtlCol="0">
            <a:spAutoFit/>
          </a:bodyPr>
          <a:lstStyle/>
          <a:p>
            <a:r>
              <a:rPr lang="en-IN" sz="1200" b="1" dirty="0">
                <a:solidFill>
                  <a:srgbClr val="3D5CE1"/>
                </a:solidFill>
              </a:rPr>
              <a:t>CO</a:t>
            </a:r>
            <a:r>
              <a:rPr lang="en-IN" sz="1200" b="1" baseline="-25000" dirty="0">
                <a:solidFill>
                  <a:srgbClr val="3D5CE1"/>
                </a:solidFill>
              </a:rPr>
              <a:t>2 </a:t>
            </a:r>
            <a:r>
              <a:rPr lang="en-IN" sz="1200" b="1" dirty="0">
                <a:solidFill>
                  <a:srgbClr val="3D5CE1"/>
                </a:solidFill>
              </a:rPr>
              <a:t>conversion and functionalization </a:t>
            </a:r>
          </a:p>
        </p:txBody>
      </p:sp>
      <p:sp>
        <p:nvSpPr>
          <p:cNvPr id="15" name="TextBox 14">
            <a:extLst>
              <a:ext uri="{FF2B5EF4-FFF2-40B4-BE49-F238E27FC236}">
                <a16:creationId xmlns:a16="http://schemas.microsoft.com/office/drawing/2014/main" id="{DE41A6FF-BCC7-C5B3-0FA9-FBC6CECDAB36}"/>
              </a:ext>
            </a:extLst>
          </p:cNvPr>
          <p:cNvSpPr txBox="1"/>
          <p:nvPr/>
        </p:nvSpPr>
        <p:spPr>
          <a:xfrm>
            <a:off x="6740025" y="919511"/>
            <a:ext cx="2350024" cy="461665"/>
          </a:xfrm>
          <a:prstGeom prst="rect">
            <a:avLst/>
          </a:prstGeom>
          <a:noFill/>
        </p:spPr>
        <p:txBody>
          <a:bodyPr wrap="square">
            <a:spAutoFit/>
          </a:bodyPr>
          <a:lstStyle/>
          <a:p>
            <a:r>
              <a:rPr lang="en-IN" sz="1200" b="1" dirty="0">
                <a:solidFill>
                  <a:srgbClr val="3D5CE1"/>
                </a:solidFill>
              </a:rPr>
              <a:t>C-C coupling, Reduction of various functional groups.</a:t>
            </a:r>
          </a:p>
        </p:txBody>
      </p:sp>
      <p:sp>
        <p:nvSpPr>
          <p:cNvPr id="17" name="TextBox 16">
            <a:extLst>
              <a:ext uri="{FF2B5EF4-FFF2-40B4-BE49-F238E27FC236}">
                <a16:creationId xmlns:a16="http://schemas.microsoft.com/office/drawing/2014/main" id="{ACC6A47A-D012-260B-1DF7-4EBF079BE6DA}"/>
              </a:ext>
            </a:extLst>
          </p:cNvPr>
          <p:cNvSpPr txBox="1"/>
          <p:nvPr/>
        </p:nvSpPr>
        <p:spPr>
          <a:xfrm>
            <a:off x="2820835" y="3925986"/>
            <a:ext cx="1832787" cy="276999"/>
          </a:xfrm>
          <a:prstGeom prst="rect">
            <a:avLst/>
          </a:prstGeom>
          <a:noFill/>
        </p:spPr>
        <p:txBody>
          <a:bodyPr wrap="square">
            <a:spAutoFit/>
          </a:bodyPr>
          <a:lstStyle/>
          <a:p>
            <a:r>
              <a:rPr lang="en-IN" sz="1200" b="1" dirty="0">
                <a:solidFill>
                  <a:srgbClr val="3D5CE1"/>
                </a:solidFill>
              </a:rPr>
              <a:t>C-C coupling</a:t>
            </a:r>
          </a:p>
        </p:txBody>
      </p:sp>
      <p:sp>
        <p:nvSpPr>
          <p:cNvPr id="19" name="TextBox 18">
            <a:extLst>
              <a:ext uri="{FF2B5EF4-FFF2-40B4-BE49-F238E27FC236}">
                <a16:creationId xmlns:a16="http://schemas.microsoft.com/office/drawing/2014/main" id="{034FC27A-CD9F-3408-4241-1972BD5805FC}"/>
              </a:ext>
            </a:extLst>
          </p:cNvPr>
          <p:cNvSpPr txBox="1"/>
          <p:nvPr/>
        </p:nvSpPr>
        <p:spPr>
          <a:xfrm>
            <a:off x="8202687" y="3616843"/>
            <a:ext cx="2003865" cy="276999"/>
          </a:xfrm>
          <a:prstGeom prst="rect">
            <a:avLst/>
          </a:prstGeom>
          <a:noFill/>
        </p:spPr>
        <p:txBody>
          <a:bodyPr wrap="square">
            <a:spAutoFit/>
          </a:bodyPr>
          <a:lstStyle/>
          <a:p>
            <a:r>
              <a:rPr lang="en-IN" sz="1200" b="1" dirty="0">
                <a:solidFill>
                  <a:srgbClr val="3D5CE1"/>
                </a:solidFill>
              </a:rPr>
              <a:t>Ring opening polymerization</a:t>
            </a:r>
          </a:p>
        </p:txBody>
      </p:sp>
      <p:sp>
        <p:nvSpPr>
          <p:cNvPr id="20" name="Rectangle 19">
            <a:extLst>
              <a:ext uri="{FF2B5EF4-FFF2-40B4-BE49-F238E27FC236}">
                <a16:creationId xmlns:a16="http://schemas.microsoft.com/office/drawing/2014/main" id="{8EBF9460-5790-E627-F87B-F99E74377A45}"/>
              </a:ext>
            </a:extLst>
          </p:cNvPr>
          <p:cNvSpPr/>
          <p:nvPr/>
        </p:nvSpPr>
        <p:spPr>
          <a:xfrm flipV="1">
            <a:off x="1811968" y="564791"/>
            <a:ext cx="8598815" cy="34289"/>
          </a:xfrm>
          <a:prstGeom prst="rect">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12"/>
          </a:p>
        </p:txBody>
      </p:sp>
    </p:spTree>
    <p:extLst>
      <p:ext uri="{BB962C8B-B14F-4D97-AF65-F5344CB8AC3E}">
        <p14:creationId xmlns:p14="http://schemas.microsoft.com/office/powerpoint/2010/main" val="4272863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4">
            <a:extLst>
              <a:ext uri="{FF2B5EF4-FFF2-40B4-BE49-F238E27FC236}">
                <a16:creationId xmlns:a16="http://schemas.microsoft.com/office/drawing/2014/main" id="{A0FEA547-38CC-5537-0A31-709E1A7C7E09}"/>
              </a:ext>
            </a:extLst>
          </p:cNvPr>
          <p:cNvSpPr>
            <a:spLocks noGrp="1"/>
          </p:cNvSpPr>
          <p:nvPr>
            <p:ph type="title"/>
          </p:nvPr>
        </p:nvSpPr>
        <p:spPr>
          <a:xfrm>
            <a:off x="1981200" y="381000"/>
            <a:ext cx="8305800" cy="1143000"/>
          </a:xfrm>
        </p:spPr>
        <p:txBody>
          <a:bodyPr/>
          <a:lstStyle/>
          <a:p>
            <a:pPr eaLnBrk="1" hangingPunct="1"/>
            <a:r>
              <a:rPr lang="en-US" altLang="en-US"/>
              <a:t>Hydrogenation</a:t>
            </a:r>
          </a:p>
        </p:txBody>
      </p:sp>
      <p:sp>
        <p:nvSpPr>
          <p:cNvPr id="14338" name="Rectangle 5">
            <a:extLst>
              <a:ext uri="{FF2B5EF4-FFF2-40B4-BE49-F238E27FC236}">
                <a16:creationId xmlns:a16="http://schemas.microsoft.com/office/drawing/2014/main" id="{FC7575F2-B94E-487E-2F24-0932B62D56D6}"/>
              </a:ext>
            </a:extLst>
          </p:cNvPr>
          <p:cNvSpPr>
            <a:spLocks noChangeArrowheads="1"/>
          </p:cNvSpPr>
          <p:nvPr/>
        </p:nvSpPr>
        <p:spPr bwMode="auto">
          <a:xfrm>
            <a:off x="2209800" y="1689903"/>
            <a:ext cx="70104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p>
          <a:p>
            <a:pPr eaLnBrk="1" hangingPunct="1">
              <a:spcBef>
                <a:spcPct val="0"/>
              </a:spcBef>
              <a:buFontTx/>
              <a:buNone/>
            </a:pPr>
            <a:r>
              <a:rPr lang="en-US" altLang="en-US" sz="1800"/>
              <a:t> </a:t>
            </a:r>
            <a:r>
              <a:rPr lang="en-US" altLang="en-US" sz="1800" b="1"/>
              <a:t>Hydrogenation</a:t>
            </a:r>
            <a:r>
              <a:rPr lang="en-US" altLang="en-US" sz="1800"/>
              <a:t> is a class of chemical reactions which result in an addition of hydrogen atoms across the un-saturated bonds of a molecule. </a:t>
            </a:r>
          </a:p>
          <a:p>
            <a:pPr eaLnBrk="1" hangingPunct="1">
              <a:spcBef>
                <a:spcPct val="0"/>
              </a:spcBef>
              <a:buFontTx/>
              <a:buNone/>
            </a:pPr>
            <a:endParaRPr lang="en-US" altLang="en-US" sz="1800"/>
          </a:p>
          <a:p>
            <a:pPr eaLnBrk="1" hangingPunct="1">
              <a:spcBef>
                <a:spcPct val="0"/>
              </a:spcBef>
              <a:buFontTx/>
              <a:buNone/>
            </a:pPr>
            <a:r>
              <a:rPr lang="en-US" altLang="en-US" sz="1800"/>
              <a:t>Known since the </a:t>
            </a:r>
            <a:r>
              <a:rPr lang="en-US" altLang="en-US" sz="1800" b="1"/>
              <a:t>Sabatier process</a:t>
            </a:r>
            <a:r>
              <a:rPr lang="en-US" altLang="en-US" sz="1800"/>
              <a:t> discovered in 1897</a:t>
            </a:r>
          </a:p>
          <a:p>
            <a:pPr eaLnBrk="1" hangingPunct="1">
              <a:spcBef>
                <a:spcPct val="0"/>
              </a:spcBef>
              <a:buFontTx/>
              <a:buNone/>
            </a:pPr>
            <a:r>
              <a:rPr lang="en-US" altLang="en-US" sz="1800"/>
              <a:t>CO</a:t>
            </a:r>
            <a:r>
              <a:rPr lang="en-US" altLang="en-US" sz="1800" baseline="-25000"/>
              <a:t>2</a:t>
            </a:r>
            <a:r>
              <a:rPr lang="en-US" altLang="en-US" sz="1800"/>
              <a:t> + 4H</a:t>
            </a:r>
            <a:r>
              <a:rPr lang="en-US" altLang="en-US" sz="1800" baseline="-25000"/>
              <a:t>2</a:t>
            </a:r>
            <a:r>
              <a:rPr lang="en-US" altLang="en-US" sz="1800"/>
              <a:t> → CH</a:t>
            </a:r>
            <a:r>
              <a:rPr lang="en-US" altLang="en-US" sz="1800" baseline="-25000"/>
              <a:t>4</a:t>
            </a:r>
            <a:r>
              <a:rPr lang="en-US" altLang="en-US" sz="1800"/>
              <a:t> + 2H</a:t>
            </a:r>
            <a:r>
              <a:rPr lang="en-US" altLang="en-US" sz="1800" baseline="-25000"/>
              <a:t>2</a:t>
            </a:r>
            <a:r>
              <a:rPr lang="en-US" altLang="en-US" sz="1800"/>
              <a:t>O  (Nickel Catalyst)</a:t>
            </a:r>
          </a:p>
          <a:p>
            <a:pPr eaLnBrk="1" hangingPunct="1">
              <a:spcBef>
                <a:spcPct val="0"/>
              </a:spcBef>
              <a:buFontTx/>
              <a:buNone/>
            </a:pPr>
            <a:endParaRPr lang="en-US" altLang="en-US" sz="1800"/>
          </a:p>
          <a:p>
            <a:pPr eaLnBrk="1" hangingPunct="1">
              <a:spcBef>
                <a:spcPct val="0"/>
              </a:spcBef>
              <a:buFontTx/>
              <a:buNone/>
            </a:pPr>
            <a:r>
              <a:rPr lang="en-US" altLang="en-US" sz="1800"/>
              <a:t>Palladium, Platinum, Rhodium, Ruthenium and Raney Nickel catalysts: Activate </a:t>
            </a:r>
            <a:r>
              <a:rPr lang="en-US" altLang="en-US" sz="1800" b="1"/>
              <a:t>Molecular Hydrogen.</a:t>
            </a:r>
          </a:p>
          <a:p>
            <a:pPr eaLnBrk="1" hangingPunct="1">
              <a:spcBef>
                <a:spcPct val="0"/>
              </a:spcBef>
              <a:buFontTx/>
              <a:buNone/>
            </a:pPr>
            <a:endParaRPr lang="en-US" altLang="en-US" sz="1800" b="1"/>
          </a:p>
          <a:p>
            <a:pPr eaLnBrk="1" hangingPunct="1">
              <a:spcBef>
                <a:spcPct val="0"/>
              </a:spcBef>
              <a:buFontTx/>
              <a:buNone/>
            </a:pPr>
            <a:endParaRPr lang="en-US" altLang="en-US" sz="1800" b="1"/>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6680B3AD-FA64-45E8-8650-2B18813B5D92}"/>
              </a:ext>
            </a:extLst>
          </p:cNvPr>
          <p:cNvSpPr>
            <a:spLocks noGrp="1"/>
          </p:cNvSpPr>
          <p:nvPr>
            <p:ph type="title"/>
          </p:nvPr>
        </p:nvSpPr>
        <p:spPr/>
        <p:txBody>
          <a:bodyPr/>
          <a:lstStyle/>
          <a:p>
            <a:pPr eaLnBrk="1" hangingPunct="1"/>
            <a:r>
              <a:rPr lang="en-US" altLang="en-US">
                <a:solidFill>
                  <a:srgbClr val="101CBC"/>
                </a:solidFill>
              </a:rPr>
              <a:t>Hydrogen activation in Nature</a:t>
            </a:r>
          </a:p>
        </p:txBody>
      </p:sp>
      <p:sp>
        <p:nvSpPr>
          <p:cNvPr id="64515" name="Rectangle 3">
            <a:extLst>
              <a:ext uri="{FF2B5EF4-FFF2-40B4-BE49-F238E27FC236}">
                <a16:creationId xmlns:a16="http://schemas.microsoft.com/office/drawing/2014/main" id="{D494DC85-22F0-B501-1B96-D54E84826B28}"/>
              </a:ext>
            </a:extLst>
          </p:cNvPr>
          <p:cNvSpPr>
            <a:spLocks noGrp="1"/>
          </p:cNvSpPr>
          <p:nvPr>
            <p:ph type="body" sz="half" idx="1"/>
          </p:nvPr>
        </p:nvSpPr>
        <p:spPr>
          <a:xfrm>
            <a:off x="1752600" y="1447801"/>
            <a:ext cx="4267200" cy="4525963"/>
          </a:xfrm>
        </p:spPr>
        <p:txBody>
          <a:bodyPr/>
          <a:lstStyle/>
          <a:p>
            <a:pPr eaLnBrk="1" hangingPunct="1"/>
            <a:r>
              <a:rPr lang="en-US" altLang="en-US">
                <a:solidFill>
                  <a:srgbClr val="292526"/>
                </a:solidFill>
              </a:rPr>
              <a:t> </a:t>
            </a:r>
            <a:r>
              <a:rPr lang="en-US" altLang="en-US"/>
              <a:t>A </a:t>
            </a:r>
            <a:r>
              <a:rPr lang="en-US" altLang="en-US" b="1"/>
              <a:t>hydrogenase</a:t>
            </a:r>
            <a:r>
              <a:rPr lang="en-US" altLang="en-US"/>
              <a:t> is an enzyme that catalyses </a:t>
            </a:r>
            <a:r>
              <a:rPr lang="en-US" altLang="en-US">
                <a:solidFill>
                  <a:srgbClr val="292526"/>
                </a:solidFill>
              </a:rPr>
              <a:t>the activation of H</a:t>
            </a:r>
            <a:r>
              <a:rPr lang="en-US" altLang="en-US" baseline="-25000">
                <a:solidFill>
                  <a:srgbClr val="292526"/>
                </a:solidFill>
              </a:rPr>
              <a:t>2</a:t>
            </a:r>
            <a:r>
              <a:rPr lang="en-US" altLang="en-US">
                <a:solidFill>
                  <a:srgbClr val="292526"/>
                </a:solidFill>
              </a:rPr>
              <a:t> into two protons and two electrons.</a:t>
            </a:r>
          </a:p>
        </p:txBody>
      </p:sp>
      <p:pic>
        <p:nvPicPr>
          <p:cNvPr id="64516" name="Picture 4">
            <a:extLst>
              <a:ext uri="{FF2B5EF4-FFF2-40B4-BE49-F238E27FC236}">
                <a16:creationId xmlns:a16="http://schemas.microsoft.com/office/drawing/2014/main" id="{6DDC7C3A-76FF-BA58-E53A-A85B3B841EB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553200" y="1371600"/>
            <a:ext cx="2990850" cy="2673350"/>
          </a:xfrm>
        </p:spPr>
      </p:pic>
      <p:sp>
        <p:nvSpPr>
          <p:cNvPr id="64518" name="Rectangle 6">
            <a:extLst>
              <a:ext uri="{FF2B5EF4-FFF2-40B4-BE49-F238E27FC236}">
                <a16:creationId xmlns:a16="http://schemas.microsoft.com/office/drawing/2014/main" id="{4169CF64-9F08-1EA0-1565-C6F6A47BE17D}"/>
              </a:ext>
            </a:extLst>
          </p:cNvPr>
          <p:cNvSpPr>
            <a:spLocks noChangeArrowheads="1"/>
          </p:cNvSpPr>
          <p:nvPr/>
        </p:nvSpPr>
        <p:spPr bwMode="auto">
          <a:xfrm>
            <a:off x="5715000" y="4572000"/>
            <a:ext cx="4648200" cy="147732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solidFill>
                  <a:srgbClr val="292526"/>
                </a:solidFill>
                <a:latin typeface="Times New Roman" panose="02020603050405020304" pitchFamily="18" charset="0"/>
              </a:rPr>
              <a:t>Bridged by two cysteic thiolates and one unidentified ligand (depicted as X in Fig. 1).The bridging ligand X in the resting state is proposed to be an oxygen ligand such as H</a:t>
            </a:r>
            <a:r>
              <a:rPr lang="en-US" altLang="en-US" sz="1800" baseline="-25000">
                <a:solidFill>
                  <a:srgbClr val="292526"/>
                </a:solidFill>
                <a:latin typeface="Times New Roman" panose="02020603050405020304" pitchFamily="18" charset="0"/>
              </a:rPr>
              <a:t>2</a:t>
            </a:r>
            <a:r>
              <a:rPr lang="en-US" altLang="en-US" sz="1800">
                <a:solidFill>
                  <a:srgbClr val="292526"/>
                </a:solidFill>
                <a:latin typeface="Times New Roman" panose="02020603050405020304" pitchFamily="18" charset="0"/>
              </a:rPr>
              <a:t>O, OH</a:t>
            </a:r>
            <a:r>
              <a:rPr lang="en-US" altLang="en-US" sz="1800" baseline="30000">
                <a:solidFill>
                  <a:srgbClr val="292526"/>
                </a:solidFill>
                <a:latin typeface="Times New Roman" panose="02020603050405020304" pitchFamily="18" charset="0"/>
              </a:rPr>
              <a:t>–</a:t>
            </a:r>
            <a:r>
              <a:rPr lang="en-US" altLang="en-US" sz="1800">
                <a:solidFill>
                  <a:srgbClr val="292526"/>
                </a:solidFill>
                <a:latin typeface="Times New Roman" panose="02020603050405020304" pitchFamily="18" charset="0"/>
              </a:rPr>
              <a:t>, or O</a:t>
            </a:r>
            <a:r>
              <a:rPr lang="en-US" altLang="en-US" sz="1800" baseline="30000">
                <a:solidFill>
                  <a:srgbClr val="292526"/>
                </a:solidFill>
                <a:latin typeface="Times New Roman" panose="02020603050405020304" pitchFamily="18" charset="0"/>
              </a:rPr>
              <a:t>2– </a:t>
            </a:r>
            <a:r>
              <a:rPr lang="en-US" altLang="en-US" sz="1800">
                <a:solidFill>
                  <a:srgbClr val="292526"/>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checkerboard(across)">
                                      <p:cBhvr>
                                        <p:cTn id="7" dur="500"/>
                                        <p:tgtEl>
                                          <p:spTgt spid="6451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4516"/>
                                        </p:tgtEl>
                                        <p:attrNameLst>
                                          <p:attrName>style.visibility</p:attrName>
                                        </p:attrNameLst>
                                      </p:cBhvr>
                                      <p:to>
                                        <p:strVal val="visible"/>
                                      </p:to>
                                    </p:set>
                                    <p:animEffect transition="in" filter="checkerboard(across)">
                                      <p:cBhvr>
                                        <p:cTn id="10" dur="500"/>
                                        <p:tgtEl>
                                          <p:spTgt spid="645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4518"/>
                                        </p:tgtEl>
                                        <p:attrNameLst>
                                          <p:attrName>style.visibility</p:attrName>
                                        </p:attrNameLst>
                                      </p:cBhvr>
                                      <p:to>
                                        <p:strVal val="visible"/>
                                      </p:to>
                                    </p:set>
                                    <p:animEffect transition="in" filter="checkerboard(across)">
                                      <p:cBhvr>
                                        <p:cTn id="13"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P spid="645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9CEDBF63-CC7A-4765-3192-3BB42F7CDE4B}"/>
              </a:ext>
            </a:extLst>
          </p:cNvPr>
          <p:cNvSpPr>
            <a:spLocks noGrp="1"/>
          </p:cNvSpPr>
          <p:nvPr>
            <p:ph type="ctrTitle"/>
          </p:nvPr>
        </p:nvSpPr>
        <p:spPr>
          <a:xfrm>
            <a:off x="3962400" y="762000"/>
            <a:ext cx="5562600" cy="228600"/>
          </a:xfrm>
        </p:spPr>
        <p:txBody>
          <a:bodyPr>
            <a:normAutofit fontScale="90000"/>
          </a:bodyPr>
          <a:lstStyle/>
          <a:p>
            <a:pPr eaLnBrk="1" hangingPunct="1"/>
            <a:br>
              <a:rPr lang="en-US" altLang="en-US" sz="3200"/>
            </a:br>
            <a:br>
              <a:rPr lang="en-US" altLang="en-US" sz="1600"/>
            </a:br>
            <a:r>
              <a:rPr lang="en-US" altLang="en-US" sz="1600"/>
              <a:t> Other than routine Chemical Synthesis…</a:t>
            </a:r>
            <a:r>
              <a:rPr lang="en-US" altLang="en-US" sz="3200"/>
              <a:t> </a:t>
            </a:r>
            <a:br>
              <a:rPr lang="en-US" altLang="en-US" sz="3200"/>
            </a:br>
            <a:endParaRPr lang="en-US" altLang="en-US" sz="3200"/>
          </a:p>
        </p:txBody>
      </p:sp>
      <p:sp>
        <p:nvSpPr>
          <p:cNvPr id="7171" name="Rectangle 6">
            <a:extLst>
              <a:ext uri="{FF2B5EF4-FFF2-40B4-BE49-F238E27FC236}">
                <a16:creationId xmlns:a16="http://schemas.microsoft.com/office/drawing/2014/main" id="{A9C78842-00E5-5028-9DAA-D1685940C7A5}"/>
              </a:ext>
            </a:extLst>
          </p:cNvPr>
          <p:cNvSpPr>
            <a:spLocks noGrp="1"/>
          </p:cNvSpPr>
          <p:nvPr>
            <p:ph type="subTitle" idx="1"/>
          </p:nvPr>
        </p:nvSpPr>
        <p:spPr>
          <a:xfrm>
            <a:off x="1905000" y="2628900"/>
            <a:ext cx="8610600" cy="4191000"/>
          </a:xfrm>
        </p:spPr>
        <p:txBody>
          <a:bodyPr/>
          <a:lstStyle/>
          <a:p>
            <a:pPr eaLnBrk="1" hangingPunct="1"/>
            <a:endParaRPr lang="en-US" altLang="en-US" sz="2000">
              <a:solidFill>
                <a:srgbClr val="443329"/>
              </a:solidFill>
            </a:endParaRPr>
          </a:p>
          <a:p>
            <a:pPr eaLnBrk="1" hangingPunct="1"/>
            <a:endParaRPr lang="en-US" altLang="en-US" sz="2000">
              <a:solidFill>
                <a:srgbClr val="443329"/>
              </a:solidFill>
            </a:endParaRPr>
          </a:p>
          <a:p>
            <a:pPr eaLnBrk="1" hangingPunct="1"/>
            <a:endParaRPr lang="en-US" altLang="en-US" sz="2000">
              <a:solidFill>
                <a:srgbClr val="443329"/>
              </a:solidFill>
            </a:endParaRPr>
          </a:p>
          <a:p>
            <a:pPr eaLnBrk="1" hangingPunct="1"/>
            <a:endParaRPr lang="en-US" altLang="en-US" sz="2000">
              <a:solidFill>
                <a:srgbClr val="443329"/>
              </a:solidFill>
            </a:endParaRPr>
          </a:p>
          <a:p>
            <a:pPr eaLnBrk="1" hangingPunct="1"/>
            <a:r>
              <a:rPr lang="en-US" altLang="en-US" sz="2000">
                <a:solidFill>
                  <a:srgbClr val="443329"/>
                </a:solidFill>
              </a:rPr>
              <a:t>Hydrogenation is widely applied in the processing of vegetable oils.</a:t>
            </a:r>
          </a:p>
          <a:p>
            <a:pPr eaLnBrk="1" hangingPunct="1"/>
            <a:endParaRPr lang="en-US" altLang="en-US" sz="1400">
              <a:solidFill>
                <a:srgbClr val="443329"/>
              </a:solidFill>
            </a:endParaRPr>
          </a:p>
          <a:p>
            <a:pPr eaLnBrk="1" hangingPunct="1"/>
            <a:endParaRPr lang="en-US" altLang="en-US">
              <a:solidFill>
                <a:srgbClr val="443329"/>
              </a:solidFill>
            </a:endParaRPr>
          </a:p>
          <a:p>
            <a:pPr eaLnBrk="1" hangingPunct="1"/>
            <a:endParaRPr lang="en-US" altLang="en-US">
              <a:solidFill>
                <a:srgbClr val="443329"/>
              </a:solidFill>
            </a:endParaRPr>
          </a:p>
        </p:txBody>
      </p:sp>
      <p:pic>
        <p:nvPicPr>
          <p:cNvPr id="32772" name="Picture 6" descr="h-cube_01">
            <a:extLst>
              <a:ext uri="{FF2B5EF4-FFF2-40B4-BE49-F238E27FC236}">
                <a16:creationId xmlns:a16="http://schemas.microsoft.com/office/drawing/2014/main" id="{2CD42D10-7588-F8B0-FB93-750FBECB4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712788"/>
            <a:ext cx="181451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7">
            <a:extLst>
              <a:ext uri="{FF2B5EF4-FFF2-40B4-BE49-F238E27FC236}">
                <a16:creationId xmlns:a16="http://schemas.microsoft.com/office/drawing/2014/main" id="{A86D9F0B-0C8C-3A7A-1742-5D498521390A}"/>
              </a:ext>
            </a:extLst>
          </p:cNvPr>
          <p:cNvSpPr txBox="1">
            <a:spLocks noChangeArrowheads="1"/>
          </p:cNvSpPr>
          <p:nvPr/>
        </p:nvSpPr>
        <p:spPr bwMode="auto">
          <a:xfrm>
            <a:off x="4267200" y="228601"/>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4000">
                <a:solidFill>
                  <a:srgbClr val="101CBC"/>
                </a:solidFill>
              </a:rPr>
              <a:t>Scope of the Reaction: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blinds(horizontal)">
                                      <p:cBhvr>
                                        <p:cTn id="7" dur="500"/>
                                        <p:tgtEl>
                                          <p:spTgt spid="32773"/>
                                        </p:tgtEl>
                                      </p:cBhvr>
                                    </p:animEffect>
                                  </p:childTnLst>
                                </p:cTn>
                              </p:par>
                              <p:par>
                                <p:cTn id="8" presetID="3" presetClass="entr" presetSubtype="10" fill="hold" nodeType="with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blinds(horizontal)">
                                      <p:cBhvr>
                                        <p:cTn id="10" dur="500"/>
                                        <p:tgtEl>
                                          <p:spTgt spid="32772"/>
                                        </p:tgtEl>
                                      </p:cBhvr>
                                    </p:animEffect>
                                  </p:childTnLst>
                                </p:cTn>
                              </p:par>
                              <p:par>
                                <p:cTn id="11" presetID="3" presetClass="entr" presetSubtype="10"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blinds(horizontal)">
                                      <p:cBhvr>
                                        <p:cTn id="13" dur="500"/>
                                        <p:tgtEl>
                                          <p:spTgt spid="717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171">
                                            <p:txEl>
                                              <p:pRg st="4" end="4"/>
                                            </p:txEl>
                                          </p:spTgt>
                                        </p:tgtEl>
                                        <p:attrNameLst>
                                          <p:attrName>style.visibility</p:attrName>
                                        </p:attrNameLst>
                                      </p:cBhvr>
                                      <p:to>
                                        <p:strVal val="visible"/>
                                      </p:to>
                                    </p:set>
                                    <p:animEffect transition="in" filter="blinds(horizontal)">
                                      <p:cBhvr>
                                        <p:cTn id="18" dur="500"/>
                                        <p:tgtEl>
                                          <p:spTgt spid="7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327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34D9A5F3-BA9D-272C-852B-DE3E7E2D77D7}"/>
              </a:ext>
            </a:extLst>
          </p:cNvPr>
          <p:cNvSpPr>
            <a:spLocks noGrp="1"/>
          </p:cNvSpPr>
          <p:nvPr>
            <p:ph type="title"/>
          </p:nvPr>
        </p:nvSpPr>
        <p:spPr/>
        <p:txBody>
          <a:bodyPr/>
          <a:lstStyle/>
          <a:p>
            <a:pPr eaLnBrk="1" hangingPunct="1"/>
            <a:r>
              <a:rPr lang="en-US" altLang="en-US" sz="4000"/>
              <a:t>L-Dopa Synthesis: Asymmetric Catalysis</a:t>
            </a:r>
          </a:p>
        </p:txBody>
      </p:sp>
      <p:sp>
        <p:nvSpPr>
          <p:cNvPr id="17410" name="Rectangle 4">
            <a:extLst>
              <a:ext uri="{FF2B5EF4-FFF2-40B4-BE49-F238E27FC236}">
                <a16:creationId xmlns:a16="http://schemas.microsoft.com/office/drawing/2014/main" id="{05693237-C814-0B82-8DC9-92F2E6CFCC86}"/>
              </a:ext>
            </a:extLst>
          </p:cNvPr>
          <p:cNvSpPr>
            <a:spLocks noGrp="1"/>
          </p:cNvSpPr>
          <p:nvPr>
            <p:ph type="body" idx="4294967295"/>
          </p:nvPr>
        </p:nvSpPr>
        <p:spPr>
          <a:xfrm>
            <a:off x="1981200" y="1752601"/>
            <a:ext cx="8382000" cy="4525963"/>
          </a:xfrm>
        </p:spPr>
        <p:txBody>
          <a:bodyPr/>
          <a:lstStyle/>
          <a:p>
            <a:pPr eaLnBrk="1" hangingPunct="1"/>
            <a:r>
              <a:rPr lang="en-US" altLang="en-US" b="1"/>
              <a:t>Parkinson's disease</a:t>
            </a:r>
            <a:r>
              <a:rPr lang="en-US" altLang="en-US"/>
              <a:t> is a degenerative disorder of the central nervous system that often impairs the sufferer's motor skills and speech. </a:t>
            </a:r>
          </a:p>
          <a:p>
            <a:pPr eaLnBrk="1" hangingPunct="1"/>
            <a:endParaRPr lang="en-US" altLang="en-US"/>
          </a:p>
          <a:p>
            <a:pPr eaLnBrk="1" hangingPunct="1"/>
            <a:r>
              <a:rPr lang="en-US" altLang="en-US"/>
              <a:t>The primary symptoms of PD are tremor, or trembling in hands, arms, legs, jaw, and face; rigidity, or stiffness of the limbs, or slowness of movement, or impaired balance and coordination.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F5FDD-62D2-C9D8-81CC-AF60E053CE71}"/>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82CDD2A4-2C0C-8D8A-0BB6-3FEB96660BCB}"/>
              </a:ext>
            </a:extLst>
          </p:cNvPr>
          <p:cNvPicPr>
            <a:picLocks noChangeAspect="1"/>
          </p:cNvPicPr>
          <p:nvPr/>
        </p:nvPicPr>
        <p:blipFill>
          <a:blip r:embed="rId3"/>
          <a:srcRect r="14824" b="48797"/>
          <a:stretch/>
        </p:blipFill>
        <p:spPr>
          <a:xfrm>
            <a:off x="1900689" y="4518945"/>
            <a:ext cx="1175044" cy="1316027"/>
          </a:xfrm>
          <a:prstGeom prst="rect">
            <a:avLst/>
          </a:prstGeom>
        </p:spPr>
      </p:pic>
      <p:pic>
        <p:nvPicPr>
          <p:cNvPr id="58" name="Picture 3">
            <a:extLst>
              <a:ext uri="{FF2B5EF4-FFF2-40B4-BE49-F238E27FC236}">
                <a16:creationId xmlns:a16="http://schemas.microsoft.com/office/drawing/2014/main" id="{C30828C4-D8FF-DBF5-B06C-31AE18FE2DCC}"/>
              </a:ext>
            </a:extLst>
          </p:cNvPr>
          <p:cNvPicPr>
            <a:picLocks noChangeAspect="1" noChangeArrowheads="1"/>
          </p:cNvPicPr>
          <p:nvPr/>
        </p:nvPicPr>
        <p:blipFill>
          <a:blip r:embed="rId4"/>
          <a:srcRect/>
          <a:stretch>
            <a:fillRect/>
          </a:stretch>
        </p:blipFill>
        <p:spPr bwMode="auto">
          <a:xfrm>
            <a:off x="5445772" y="4151446"/>
            <a:ext cx="1080230" cy="1055353"/>
          </a:xfrm>
          <a:prstGeom prst="rect">
            <a:avLst/>
          </a:prstGeom>
          <a:noFill/>
          <a:ln w="9525">
            <a:noFill/>
            <a:miter lim="800000"/>
            <a:headEnd/>
            <a:tailEnd/>
          </a:ln>
        </p:spPr>
      </p:pic>
      <p:sp>
        <p:nvSpPr>
          <p:cNvPr id="25" name="Rectangle 24">
            <a:extLst>
              <a:ext uri="{FF2B5EF4-FFF2-40B4-BE49-F238E27FC236}">
                <a16:creationId xmlns:a16="http://schemas.microsoft.com/office/drawing/2014/main" id="{CE1CD6C9-D55F-8D17-FC97-DE3545F7AEDF}"/>
              </a:ext>
            </a:extLst>
          </p:cNvPr>
          <p:cNvSpPr/>
          <p:nvPr/>
        </p:nvSpPr>
        <p:spPr>
          <a:xfrm>
            <a:off x="-76200" y="-29294"/>
            <a:ext cx="12268200" cy="659333"/>
          </a:xfrm>
          <a:prstGeom prst="rect">
            <a:avLst/>
          </a:prstGeom>
          <a:solidFill>
            <a:srgbClr val="E0E0E0">
              <a:alpha val="4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87" b="1" dirty="0">
              <a:solidFill>
                <a:schemeClr val="tx1"/>
              </a:solidFill>
              <a:latin typeface="Comic Sans MS" panose="030F0702030302020204" pitchFamily="66" charset="0"/>
            </a:endParaRPr>
          </a:p>
        </p:txBody>
      </p:sp>
      <p:sp>
        <p:nvSpPr>
          <p:cNvPr id="6" name="TextBox 5">
            <a:extLst>
              <a:ext uri="{FF2B5EF4-FFF2-40B4-BE49-F238E27FC236}">
                <a16:creationId xmlns:a16="http://schemas.microsoft.com/office/drawing/2014/main" id="{9D339D40-69C9-8B98-C92D-31EFFC9A2358}"/>
              </a:ext>
            </a:extLst>
          </p:cNvPr>
          <p:cNvSpPr txBox="1"/>
          <p:nvPr/>
        </p:nvSpPr>
        <p:spPr>
          <a:xfrm>
            <a:off x="1966792" y="0"/>
            <a:ext cx="7931007" cy="460254"/>
          </a:xfrm>
          <a:prstGeom prst="rect">
            <a:avLst/>
          </a:prstGeom>
          <a:noFill/>
        </p:spPr>
        <p:txBody>
          <a:bodyPr wrap="square">
            <a:spAutoFit/>
          </a:bodyPr>
          <a:lstStyle/>
          <a:p>
            <a:pPr algn="ctr"/>
            <a:r>
              <a:rPr lang="en-IN" sz="2391" b="1" dirty="0">
                <a:solidFill>
                  <a:schemeClr val="bg2">
                    <a:lumMod val="50000"/>
                  </a:schemeClr>
                </a:solidFill>
                <a:latin typeface="Arial" panose="020B0604020202020204" pitchFamily="34" charset="0"/>
                <a:cs typeface="Arial" panose="020B0604020202020204" pitchFamily="34" charset="0"/>
              </a:rPr>
              <a:t>Carbene: N-Heterocyclic Carbene (NHC) Chemistry</a:t>
            </a:r>
          </a:p>
        </p:txBody>
      </p:sp>
      <p:pic>
        <p:nvPicPr>
          <p:cNvPr id="3" name="Picture 2">
            <a:extLst>
              <a:ext uri="{FF2B5EF4-FFF2-40B4-BE49-F238E27FC236}">
                <a16:creationId xmlns:a16="http://schemas.microsoft.com/office/drawing/2014/main" id="{DCC8B142-F7D7-85DA-262E-A631E0340B54}"/>
              </a:ext>
            </a:extLst>
          </p:cNvPr>
          <p:cNvPicPr>
            <a:picLocks noChangeAspect="1"/>
          </p:cNvPicPr>
          <p:nvPr/>
        </p:nvPicPr>
        <p:blipFill>
          <a:blip r:embed="rId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4821443" y="989326"/>
            <a:ext cx="4036203" cy="2270364"/>
          </a:xfrm>
          <a:prstGeom prst="rect">
            <a:avLst/>
          </a:prstGeom>
        </p:spPr>
      </p:pic>
      <p:grpSp>
        <p:nvGrpSpPr>
          <p:cNvPr id="7" name="Group 6">
            <a:extLst>
              <a:ext uri="{FF2B5EF4-FFF2-40B4-BE49-F238E27FC236}">
                <a16:creationId xmlns:a16="http://schemas.microsoft.com/office/drawing/2014/main" id="{51BD5A4F-3FF8-0F44-D075-1B557A048716}"/>
              </a:ext>
            </a:extLst>
          </p:cNvPr>
          <p:cNvGrpSpPr/>
          <p:nvPr/>
        </p:nvGrpSpPr>
        <p:grpSpPr>
          <a:xfrm>
            <a:off x="1784610" y="3499166"/>
            <a:ext cx="8811394" cy="266700"/>
            <a:chOff x="639305" y="4976285"/>
            <a:chExt cx="11748525" cy="355600"/>
          </a:xfrm>
        </p:grpSpPr>
        <p:cxnSp>
          <p:nvCxnSpPr>
            <p:cNvPr id="8" name="Straight Connector 7">
              <a:extLst>
                <a:ext uri="{FF2B5EF4-FFF2-40B4-BE49-F238E27FC236}">
                  <a16:creationId xmlns:a16="http://schemas.microsoft.com/office/drawing/2014/main" id="{8EE1EC9A-20F2-1119-740C-0EA0F5481AE1}"/>
                </a:ext>
              </a:extLst>
            </p:cNvPr>
            <p:cNvCxnSpPr>
              <a:cxnSpLocks/>
            </p:cNvCxnSpPr>
            <p:nvPr/>
          </p:nvCxnSpPr>
          <p:spPr>
            <a:xfrm flipV="1">
              <a:off x="639305" y="5180749"/>
              <a:ext cx="11196000" cy="2157"/>
            </a:xfrm>
            <a:prstGeom prst="line">
              <a:avLst/>
            </a:prstGeom>
            <a:ln w="38100">
              <a:solidFill>
                <a:schemeClr val="bg2">
                  <a:lumMod val="75000"/>
                </a:schemeClr>
              </a:solidFill>
            </a:ln>
          </p:spPr>
          <p:style>
            <a:lnRef idx="3">
              <a:schemeClr val="accent2"/>
            </a:lnRef>
            <a:fillRef idx="0">
              <a:schemeClr val="accent2"/>
            </a:fillRef>
            <a:effectRef idx="2">
              <a:schemeClr val="accent2"/>
            </a:effectRef>
            <a:fontRef idx="minor">
              <a:schemeClr val="tx1"/>
            </a:fontRef>
          </p:style>
        </p:cxnSp>
        <p:sp>
          <p:nvSpPr>
            <p:cNvPr id="9" name="Isosceles Triangle 8">
              <a:extLst>
                <a:ext uri="{FF2B5EF4-FFF2-40B4-BE49-F238E27FC236}">
                  <a16:creationId xmlns:a16="http://schemas.microsoft.com/office/drawing/2014/main" id="{E9A5098E-FB11-06CC-F706-525EECD15085}"/>
                </a:ext>
              </a:extLst>
            </p:cNvPr>
            <p:cNvSpPr/>
            <p:nvPr/>
          </p:nvSpPr>
          <p:spPr>
            <a:xfrm rot="5400000">
              <a:off x="11902325" y="4846379"/>
              <a:ext cx="355600" cy="615411"/>
            </a:xfrm>
            <a:prstGeom prst="triangl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grpSp>
      <p:sp>
        <p:nvSpPr>
          <p:cNvPr id="11" name="Circle: Hollow 10">
            <a:extLst>
              <a:ext uri="{FF2B5EF4-FFF2-40B4-BE49-F238E27FC236}">
                <a16:creationId xmlns:a16="http://schemas.microsoft.com/office/drawing/2014/main" id="{2C3F45B5-A2F6-A017-A070-C9D00DA1ABF4}"/>
              </a:ext>
            </a:extLst>
          </p:cNvPr>
          <p:cNvSpPr/>
          <p:nvPr/>
        </p:nvSpPr>
        <p:spPr>
          <a:xfrm>
            <a:off x="1966793" y="3511853"/>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13" name="Circle: Hollow 12">
            <a:extLst>
              <a:ext uri="{FF2B5EF4-FFF2-40B4-BE49-F238E27FC236}">
                <a16:creationId xmlns:a16="http://schemas.microsoft.com/office/drawing/2014/main" id="{142B518A-687F-888E-E67A-1A8EB2E4EFB9}"/>
              </a:ext>
            </a:extLst>
          </p:cNvPr>
          <p:cNvSpPr/>
          <p:nvPr/>
        </p:nvSpPr>
        <p:spPr>
          <a:xfrm>
            <a:off x="3467020" y="3521079"/>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2">
                  <a:lumMod val="50000"/>
                  <a:lumOff val="50000"/>
                </a:schemeClr>
              </a:solidFill>
            </a:endParaRPr>
          </a:p>
        </p:txBody>
      </p:sp>
      <p:graphicFrame>
        <p:nvGraphicFramePr>
          <p:cNvPr id="16" name="Object 15">
            <a:extLst>
              <a:ext uri="{FF2B5EF4-FFF2-40B4-BE49-F238E27FC236}">
                <a16:creationId xmlns:a16="http://schemas.microsoft.com/office/drawing/2014/main" id="{EBF9BD78-294D-BCBA-784E-1AED5356BA6A}"/>
              </a:ext>
            </a:extLst>
          </p:cNvPr>
          <p:cNvGraphicFramePr>
            <a:graphicFrameLocks noChangeAspect="1"/>
          </p:cNvGraphicFramePr>
          <p:nvPr/>
        </p:nvGraphicFramePr>
        <p:xfrm>
          <a:off x="6382966" y="4439772"/>
          <a:ext cx="1318021" cy="1053704"/>
        </p:xfrm>
        <a:graphic>
          <a:graphicData uri="http://schemas.openxmlformats.org/presentationml/2006/ole">
            <mc:AlternateContent xmlns:mc="http://schemas.openxmlformats.org/markup-compatibility/2006">
              <mc:Choice xmlns:v="urn:schemas-microsoft-com:vml" Requires="v">
                <p:oleObj name="CS ChemDraw Drawing" r:id="rId6" imgW="1240112" imgH="990469" progId="ChemDraw.Document.6.0">
                  <p:embed/>
                </p:oleObj>
              </mc:Choice>
              <mc:Fallback>
                <p:oleObj name="CS ChemDraw Drawing" r:id="rId6" imgW="1240112" imgH="990469" progId="ChemDraw.Document.6.0">
                  <p:embed/>
                  <p:pic>
                    <p:nvPicPr>
                      <p:cNvPr id="16" name="Object 15">
                        <a:extLst>
                          <a:ext uri="{FF2B5EF4-FFF2-40B4-BE49-F238E27FC236}">
                            <a16:creationId xmlns:a16="http://schemas.microsoft.com/office/drawing/2014/main" id="{EBF9BD78-294D-BCBA-784E-1AED5356BA6A}"/>
                          </a:ext>
                        </a:extLst>
                      </p:cNvPr>
                      <p:cNvPicPr/>
                      <p:nvPr/>
                    </p:nvPicPr>
                    <p:blipFill>
                      <a:blip r:embed="rId7"/>
                      <a:stretch>
                        <a:fillRect/>
                      </a:stretch>
                    </p:blipFill>
                    <p:spPr>
                      <a:xfrm>
                        <a:off x="6382966" y="4439772"/>
                        <a:ext cx="1318021" cy="1053704"/>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2B07376A-DACB-F987-739E-39BDCE0C4DAF}"/>
              </a:ext>
            </a:extLst>
          </p:cNvPr>
          <p:cNvSpPr txBox="1"/>
          <p:nvPr/>
        </p:nvSpPr>
        <p:spPr>
          <a:xfrm>
            <a:off x="1448110" y="4187596"/>
            <a:ext cx="1379552" cy="715581"/>
          </a:xfrm>
          <a:prstGeom prst="rect">
            <a:avLst/>
          </a:prstGeom>
          <a:noFill/>
        </p:spPr>
        <p:txBody>
          <a:bodyPr wrap="square" rtlCol="0">
            <a:spAutoFit/>
          </a:bodyPr>
          <a:lstStyle/>
          <a:p>
            <a:pPr algn="ctr"/>
            <a:r>
              <a:rPr lang="en-IN" sz="1350" i="1" dirty="0">
                <a:solidFill>
                  <a:srgbClr val="B357A0"/>
                </a:solidFill>
              </a:rPr>
              <a:t>Dreams</a:t>
            </a:r>
          </a:p>
          <a:p>
            <a:pPr algn="ctr"/>
            <a:r>
              <a:rPr lang="en-IN" sz="1350" i="1" dirty="0">
                <a:solidFill>
                  <a:srgbClr val="B357A0"/>
                </a:solidFill>
              </a:rPr>
              <a:t> of isolating </a:t>
            </a:r>
          </a:p>
          <a:p>
            <a:pPr algn="ctr"/>
            <a:r>
              <a:rPr lang="en-IN" sz="1350" i="1" dirty="0">
                <a:solidFill>
                  <a:srgbClr val="B357A0"/>
                </a:solidFill>
              </a:rPr>
              <a:t>H</a:t>
            </a:r>
            <a:r>
              <a:rPr lang="en-IN" sz="1350" i="1" baseline="-25000" dirty="0">
                <a:solidFill>
                  <a:srgbClr val="B357A0"/>
                </a:solidFill>
              </a:rPr>
              <a:t>2</a:t>
            </a:r>
            <a:r>
              <a:rPr lang="en-IN" sz="1350" i="1" dirty="0">
                <a:solidFill>
                  <a:srgbClr val="B357A0"/>
                </a:solidFill>
              </a:rPr>
              <a:t>C:</a:t>
            </a:r>
            <a:endParaRPr lang="en-IN" sz="1350" i="1" baseline="-25000" dirty="0">
              <a:solidFill>
                <a:srgbClr val="B357A0"/>
              </a:solidFill>
            </a:endParaRPr>
          </a:p>
        </p:txBody>
      </p:sp>
      <p:pic>
        <p:nvPicPr>
          <p:cNvPr id="18" name="Picture 6">
            <a:extLst>
              <a:ext uri="{FF2B5EF4-FFF2-40B4-BE49-F238E27FC236}">
                <a16:creationId xmlns:a16="http://schemas.microsoft.com/office/drawing/2014/main" id="{AC86C829-1854-0225-A6C0-2C201460CC7B}"/>
              </a:ext>
            </a:extLst>
          </p:cNvPr>
          <p:cNvPicPr>
            <a:picLocks noChangeAspect="1" noChangeArrowheads="1"/>
          </p:cNvPicPr>
          <p:nvPr/>
        </p:nvPicPr>
        <p:blipFill>
          <a:blip r:embed="rId8" cstate="print"/>
          <a:srcRect/>
          <a:stretch>
            <a:fillRect/>
          </a:stretch>
        </p:blipFill>
        <p:spPr bwMode="auto">
          <a:xfrm>
            <a:off x="8108492" y="4850002"/>
            <a:ext cx="597130" cy="712824"/>
          </a:xfrm>
          <a:prstGeom prst="rect">
            <a:avLst/>
          </a:prstGeom>
          <a:noFill/>
          <a:ln w="9525">
            <a:noFill/>
            <a:miter lim="800000"/>
            <a:headEnd/>
            <a:tailEnd/>
          </a:ln>
        </p:spPr>
      </p:pic>
      <p:graphicFrame>
        <p:nvGraphicFramePr>
          <p:cNvPr id="20" name="Object 19">
            <a:extLst>
              <a:ext uri="{FF2B5EF4-FFF2-40B4-BE49-F238E27FC236}">
                <a16:creationId xmlns:a16="http://schemas.microsoft.com/office/drawing/2014/main" id="{F7CDBE2A-3325-0595-B7B0-FDD0EF1E5F6B}"/>
              </a:ext>
            </a:extLst>
          </p:cNvPr>
          <p:cNvGraphicFramePr>
            <a:graphicFrameLocks noChangeAspect="1"/>
          </p:cNvGraphicFramePr>
          <p:nvPr/>
        </p:nvGraphicFramePr>
        <p:xfrm>
          <a:off x="7639503" y="4210344"/>
          <a:ext cx="1508522" cy="548878"/>
        </p:xfrm>
        <a:graphic>
          <a:graphicData uri="http://schemas.openxmlformats.org/presentationml/2006/ole">
            <mc:AlternateContent xmlns:mc="http://schemas.openxmlformats.org/markup-compatibility/2006">
              <mc:Choice xmlns:v="urn:schemas-microsoft-com:vml" Requires="v">
                <p:oleObj name="CS ChemDraw Drawing" r:id="rId9" imgW="1547871" imgH="563617" progId="ChemDraw.Document.6.0">
                  <p:embed/>
                </p:oleObj>
              </mc:Choice>
              <mc:Fallback>
                <p:oleObj name="CS ChemDraw Drawing" r:id="rId9" imgW="1547871" imgH="563617" progId="ChemDraw.Document.6.0">
                  <p:embed/>
                  <p:pic>
                    <p:nvPicPr>
                      <p:cNvPr id="20" name="Object 19">
                        <a:extLst>
                          <a:ext uri="{FF2B5EF4-FFF2-40B4-BE49-F238E27FC236}">
                            <a16:creationId xmlns:a16="http://schemas.microsoft.com/office/drawing/2014/main" id="{F7CDBE2A-3325-0595-B7B0-FDD0EF1E5F6B}"/>
                          </a:ext>
                        </a:extLst>
                      </p:cNvPr>
                      <p:cNvPicPr/>
                      <p:nvPr/>
                    </p:nvPicPr>
                    <p:blipFill>
                      <a:blip r:embed="rId10"/>
                      <a:stretch>
                        <a:fillRect/>
                      </a:stretch>
                    </p:blipFill>
                    <p:spPr>
                      <a:xfrm>
                        <a:off x="7639503" y="4210344"/>
                        <a:ext cx="1508522" cy="548878"/>
                      </a:xfrm>
                      <a:prstGeom prst="rect">
                        <a:avLst/>
                      </a:prstGeom>
                    </p:spPr>
                  </p:pic>
                </p:oleObj>
              </mc:Fallback>
            </mc:AlternateContent>
          </a:graphicData>
        </a:graphic>
      </p:graphicFrame>
      <p:sp>
        <p:nvSpPr>
          <p:cNvPr id="21" name="Circle: Hollow 20">
            <a:extLst>
              <a:ext uri="{FF2B5EF4-FFF2-40B4-BE49-F238E27FC236}">
                <a16:creationId xmlns:a16="http://schemas.microsoft.com/office/drawing/2014/main" id="{96F25C3F-4AD9-0D84-ADCF-FAC55993FEF7}"/>
              </a:ext>
            </a:extLst>
          </p:cNvPr>
          <p:cNvSpPr/>
          <p:nvPr/>
        </p:nvSpPr>
        <p:spPr>
          <a:xfrm>
            <a:off x="4296709" y="3526042"/>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23" name="TextBox 22">
            <a:extLst>
              <a:ext uri="{FF2B5EF4-FFF2-40B4-BE49-F238E27FC236}">
                <a16:creationId xmlns:a16="http://schemas.microsoft.com/office/drawing/2014/main" id="{7C87960A-B7CD-52E6-884E-9CB12237F9DA}"/>
              </a:ext>
            </a:extLst>
          </p:cNvPr>
          <p:cNvSpPr txBox="1"/>
          <p:nvPr/>
        </p:nvSpPr>
        <p:spPr>
          <a:xfrm>
            <a:off x="7687138" y="2653614"/>
            <a:ext cx="1396536" cy="507831"/>
          </a:xfrm>
          <a:prstGeom prst="rect">
            <a:avLst/>
          </a:prstGeom>
          <a:noFill/>
        </p:spPr>
        <p:txBody>
          <a:bodyPr wrap="none" rtlCol="0">
            <a:spAutoFit/>
          </a:bodyPr>
          <a:lstStyle/>
          <a:p>
            <a:pPr algn="ctr"/>
            <a:r>
              <a:rPr lang="en-IN" sz="1350" i="1" dirty="0">
                <a:solidFill>
                  <a:srgbClr val="B357A0"/>
                </a:solidFill>
              </a:rPr>
              <a:t>First Bottle-able</a:t>
            </a:r>
          </a:p>
          <a:p>
            <a:pPr algn="ctr"/>
            <a:r>
              <a:rPr lang="en-IN" sz="1350" i="1" dirty="0">
                <a:solidFill>
                  <a:srgbClr val="B357A0"/>
                </a:solidFill>
              </a:rPr>
              <a:t> carbene</a:t>
            </a:r>
          </a:p>
        </p:txBody>
      </p:sp>
      <p:sp>
        <p:nvSpPr>
          <p:cNvPr id="12" name="Circle: Hollow 11">
            <a:extLst>
              <a:ext uri="{FF2B5EF4-FFF2-40B4-BE49-F238E27FC236}">
                <a16:creationId xmlns:a16="http://schemas.microsoft.com/office/drawing/2014/main" id="{CA65A614-55F3-1781-E1A4-FB6D0716E4BD}"/>
              </a:ext>
            </a:extLst>
          </p:cNvPr>
          <p:cNvSpPr/>
          <p:nvPr/>
        </p:nvSpPr>
        <p:spPr>
          <a:xfrm>
            <a:off x="6078284" y="3513004"/>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19" name="Circle: Hollow 18">
            <a:extLst>
              <a:ext uri="{FF2B5EF4-FFF2-40B4-BE49-F238E27FC236}">
                <a16:creationId xmlns:a16="http://schemas.microsoft.com/office/drawing/2014/main" id="{FE1EDBBC-9DA7-ABA9-6ADD-ECD339CE181F}"/>
              </a:ext>
            </a:extLst>
          </p:cNvPr>
          <p:cNvSpPr/>
          <p:nvPr/>
        </p:nvSpPr>
        <p:spPr>
          <a:xfrm>
            <a:off x="7119328" y="3511852"/>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28" name="Circle: Hollow 27">
            <a:extLst>
              <a:ext uri="{FF2B5EF4-FFF2-40B4-BE49-F238E27FC236}">
                <a16:creationId xmlns:a16="http://schemas.microsoft.com/office/drawing/2014/main" id="{1309D292-2C04-33CD-7A0A-7B208CB1F137}"/>
              </a:ext>
            </a:extLst>
          </p:cNvPr>
          <p:cNvSpPr/>
          <p:nvPr/>
        </p:nvSpPr>
        <p:spPr>
          <a:xfrm>
            <a:off x="8313769" y="3521546"/>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36" name="Circle: Hollow 35">
            <a:extLst>
              <a:ext uri="{FF2B5EF4-FFF2-40B4-BE49-F238E27FC236}">
                <a16:creationId xmlns:a16="http://schemas.microsoft.com/office/drawing/2014/main" id="{90157C62-1332-892E-7371-20A8412FEB68}"/>
              </a:ext>
            </a:extLst>
          </p:cNvPr>
          <p:cNvSpPr/>
          <p:nvPr/>
        </p:nvSpPr>
        <p:spPr>
          <a:xfrm>
            <a:off x="9554348" y="3520753"/>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sp>
        <p:nvSpPr>
          <p:cNvPr id="39" name="TextBox 38">
            <a:extLst>
              <a:ext uri="{FF2B5EF4-FFF2-40B4-BE49-F238E27FC236}">
                <a16:creationId xmlns:a16="http://schemas.microsoft.com/office/drawing/2014/main" id="{43D6D023-2CE2-B63C-6E6A-5EE74F3BA1F4}"/>
              </a:ext>
            </a:extLst>
          </p:cNvPr>
          <p:cNvSpPr txBox="1"/>
          <p:nvPr/>
        </p:nvSpPr>
        <p:spPr>
          <a:xfrm>
            <a:off x="1810422" y="3170264"/>
            <a:ext cx="842488"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1835</a:t>
            </a:r>
          </a:p>
        </p:txBody>
      </p:sp>
      <p:sp>
        <p:nvSpPr>
          <p:cNvPr id="40" name="TextBox 39">
            <a:extLst>
              <a:ext uri="{FF2B5EF4-FFF2-40B4-BE49-F238E27FC236}">
                <a16:creationId xmlns:a16="http://schemas.microsoft.com/office/drawing/2014/main" id="{6AD9041E-51D8-5D6E-6C73-7FAB75BA09FF}"/>
              </a:ext>
            </a:extLst>
          </p:cNvPr>
          <p:cNvSpPr txBox="1"/>
          <p:nvPr/>
        </p:nvSpPr>
        <p:spPr>
          <a:xfrm>
            <a:off x="3286845" y="3181662"/>
            <a:ext cx="957825"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1958</a:t>
            </a:r>
          </a:p>
        </p:txBody>
      </p:sp>
      <p:sp>
        <p:nvSpPr>
          <p:cNvPr id="48" name="TextBox 47">
            <a:extLst>
              <a:ext uri="{FF2B5EF4-FFF2-40B4-BE49-F238E27FC236}">
                <a16:creationId xmlns:a16="http://schemas.microsoft.com/office/drawing/2014/main" id="{07BB0464-52A0-144C-28DE-22B6FE1C9D1E}"/>
              </a:ext>
            </a:extLst>
          </p:cNvPr>
          <p:cNvSpPr txBox="1"/>
          <p:nvPr/>
        </p:nvSpPr>
        <p:spPr>
          <a:xfrm>
            <a:off x="2930228" y="4205124"/>
            <a:ext cx="1146468" cy="507831"/>
          </a:xfrm>
          <a:prstGeom prst="rect">
            <a:avLst/>
          </a:prstGeom>
          <a:noFill/>
        </p:spPr>
        <p:txBody>
          <a:bodyPr wrap="none" rtlCol="0">
            <a:spAutoFit/>
          </a:bodyPr>
          <a:lstStyle/>
          <a:p>
            <a:pPr algn="ctr"/>
            <a:r>
              <a:rPr lang="en-IN" sz="1350" i="1" dirty="0">
                <a:solidFill>
                  <a:srgbClr val="B357A0"/>
                </a:solidFill>
              </a:rPr>
              <a:t>Breslow </a:t>
            </a:r>
          </a:p>
          <a:p>
            <a:pPr algn="ctr"/>
            <a:r>
              <a:rPr lang="en-IN" sz="1350" i="1" dirty="0">
                <a:solidFill>
                  <a:srgbClr val="B357A0"/>
                </a:solidFill>
              </a:rPr>
              <a:t>Intermediate</a:t>
            </a:r>
          </a:p>
        </p:txBody>
      </p:sp>
      <p:sp>
        <p:nvSpPr>
          <p:cNvPr id="50" name="TextBox 49">
            <a:extLst>
              <a:ext uri="{FF2B5EF4-FFF2-40B4-BE49-F238E27FC236}">
                <a16:creationId xmlns:a16="http://schemas.microsoft.com/office/drawing/2014/main" id="{57604DEF-AF0B-ADDD-AF13-767817CA854F}"/>
              </a:ext>
            </a:extLst>
          </p:cNvPr>
          <p:cNvSpPr txBox="1"/>
          <p:nvPr/>
        </p:nvSpPr>
        <p:spPr>
          <a:xfrm>
            <a:off x="1722377" y="3869105"/>
            <a:ext cx="1049048" cy="288541"/>
          </a:xfrm>
          <a:prstGeom prst="rect">
            <a:avLst/>
          </a:prstGeom>
          <a:noFill/>
        </p:spPr>
        <p:txBody>
          <a:bodyPr wrap="square">
            <a:spAutoFit/>
          </a:bodyPr>
          <a:lstStyle/>
          <a:p>
            <a:r>
              <a:rPr lang="en-US" sz="1275" dirty="0">
                <a:solidFill>
                  <a:srgbClr val="9B97ED"/>
                </a:solidFill>
                <a:latin typeface="Times New Roman" panose="02020603050405020304" pitchFamily="18" charset="0"/>
                <a:cs typeface="Times New Roman" panose="02020603050405020304" pitchFamily="18" charset="0"/>
              </a:rPr>
              <a:t>Dumas</a:t>
            </a:r>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et al.</a:t>
            </a:r>
            <a:endParaRPr lang="en-IN" sz="1275" dirty="0">
              <a:solidFill>
                <a:srgbClr val="9B97ED"/>
              </a:solidFill>
            </a:endParaRPr>
          </a:p>
        </p:txBody>
      </p:sp>
      <p:sp>
        <p:nvSpPr>
          <p:cNvPr id="51" name="TextBox 50">
            <a:extLst>
              <a:ext uri="{FF2B5EF4-FFF2-40B4-BE49-F238E27FC236}">
                <a16:creationId xmlns:a16="http://schemas.microsoft.com/office/drawing/2014/main" id="{C83E103F-75D4-4F99-AA48-D657232AF4FD}"/>
              </a:ext>
            </a:extLst>
          </p:cNvPr>
          <p:cNvSpPr txBox="1"/>
          <p:nvPr/>
        </p:nvSpPr>
        <p:spPr>
          <a:xfrm>
            <a:off x="2860622" y="3867538"/>
            <a:ext cx="1335781" cy="288541"/>
          </a:xfrm>
          <a:prstGeom prst="rect">
            <a:avLst/>
          </a:prstGeom>
          <a:noFill/>
        </p:spPr>
        <p:txBody>
          <a:bodyPr wrap="square">
            <a:spAutoFit/>
          </a:bodyPr>
          <a:lstStyle/>
          <a:p>
            <a:pPr algn="ctr"/>
            <a:r>
              <a:rPr lang="en-US" sz="1275" dirty="0">
                <a:solidFill>
                  <a:srgbClr val="9B97ED"/>
                </a:solidFill>
                <a:latin typeface="Times New Roman" panose="02020603050405020304" pitchFamily="18" charset="0"/>
                <a:cs typeface="Times New Roman" panose="02020603050405020304" pitchFamily="18" charset="0"/>
              </a:rPr>
              <a:t>Breslow et al.</a:t>
            </a:r>
            <a:r>
              <a:rPr lang="en-US" sz="1275" i="1" dirty="0">
                <a:solidFill>
                  <a:srgbClr val="9B97ED"/>
                </a:solidFill>
                <a:latin typeface="Times New Roman" panose="02020603050405020304" pitchFamily="18" charset="0"/>
                <a:cs typeface="Times New Roman" panose="02020603050405020304" pitchFamily="18" charset="0"/>
              </a:rPr>
              <a:t> </a:t>
            </a:r>
            <a:endParaRPr lang="en-IN" sz="1275" dirty="0">
              <a:solidFill>
                <a:srgbClr val="9B97ED"/>
              </a:solidFill>
            </a:endParaRPr>
          </a:p>
        </p:txBody>
      </p:sp>
      <p:sp>
        <p:nvSpPr>
          <p:cNvPr id="52" name="TextBox 51">
            <a:extLst>
              <a:ext uri="{FF2B5EF4-FFF2-40B4-BE49-F238E27FC236}">
                <a16:creationId xmlns:a16="http://schemas.microsoft.com/office/drawing/2014/main" id="{F848931E-C4EF-EBD7-34C6-933319D50EE6}"/>
              </a:ext>
            </a:extLst>
          </p:cNvPr>
          <p:cNvSpPr txBox="1"/>
          <p:nvPr/>
        </p:nvSpPr>
        <p:spPr>
          <a:xfrm>
            <a:off x="4140283" y="3163205"/>
            <a:ext cx="797043" cy="369332"/>
          </a:xfrm>
          <a:prstGeom prst="rect">
            <a:avLst/>
          </a:prstGeom>
          <a:noFill/>
        </p:spPr>
        <p:txBody>
          <a:bodyPr wrap="square">
            <a:spAutoFit/>
          </a:bodyPr>
          <a:lstStyle/>
          <a:p>
            <a:r>
              <a:rPr lang="en-IN" b="1" dirty="0">
                <a:solidFill>
                  <a:srgbClr val="56A497"/>
                </a:solidFill>
                <a:latin typeface="Arial" panose="020B0604020202020204" pitchFamily="34" charset="0"/>
                <a:cs typeface="Arial" panose="020B0604020202020204" pitchFamily="34" charset="0"/>
              </a:rPr>
              <a:t>1962</a:t>
            </a:r>
          </a:p>
        </p:txBody>
      </p:sp>
      <p:sp>
        <p:nvSpPr>
          <p:cNvPr id="54" name="TextBox 53">
            <a:extLst>
              <a:ext uri="{FF2B5EF4-FFF2-40B4-BE49-F238E27FC236}">
                <a16:creationId xmlns:a16="http://schemas.microsoft.com/office/drawing/2014/main" id="{A744FB3C-77A9-99F0-97AC-77400A1741FF}"/>
              </a:ext>
            </a:extLst>
          </p:cNvPr>
          <p:cNvSpPr txBox="1"/>
          <p:nvPr/>
        </p:nvSpPr>
        <p:spPr>
          <a:xfrm>
            <a:off x="3733720" y="2486678"/>
            <a:ext cx="1569290" cy="507831"/>
          </a:xfrm>
          <a:prstGeom prst="rect">
            <a:avLst/>
          </a:prstGeom>
          <a:noFill/>
        </p:spPr>
        <p:txBody>
          <a:bodyPr wrap="square">
            <a:spAutoFit/>
          </a:bodyPr>
          <a:lstStyle/>
          <a:p>
            <a:pPr algn="ctr"/>
            <a:r>
              <a:rPr lang="en-IN" sz="1350" i="1" dirty="0" err="1">
                <a:solidFill>
                  <a:srgbClr val="B357A0"/>
                </a:solidFill>
              </a:rPr>
              <a:t>Wanzlick</a:t>
            </a:r>
            <a:endParaRPr lang="en-IN" sz="1350" i="1" dirty="0">
              <a:solidFill>
                <a:srgbClr val="B357A0"/>
              </a:solidFill>
            </a:endParaRPr>
          </a:p>
          <a:p>
            <a:pPr algn="ctr"/>
            <a:r>
              <a:rPr lang="en-IN" sz="1350" i="1" dirty="0">
                <a:solidFill>
                  <a:srgbClr val="B357A0"/>
                </a:solidFill>
              </a:rPr>
              <a:t> Equilibrium </a:t>
            </a:r>
          </a:p>
        </p:txBody>
      </p:sp>
      <p:graphicFrame>
        <p:nvGraphicFramePr>
          <p:cNvPr id="56" name="Object 55">
            <a:extLst>
              <a:ext uri="{FF2B5EF4-FFF2-40B4-BE49-F238E27FC236}">
                <a16:creationId xmlns:a16="http://schemas.microsoft.com/office/drawing/2014/main" id="{E8B682AE-0F6F-B0D3-1DA6-7132C72BC56A}"/>
              </a:ext>
            </a:extLst>
          </p:cNvPr>
          <p:cNvGraphicFramePr>
            <a:graphicFrameLocks noChangeAspect="1"/>
          </p:cNvGraphicFramePr>
          <p:nvPr/>
        </p:nvGraphicFramePr>
        <p:xfrm>
          <a:off x="3765869" y="1579299"/>
          <a:ext cx="1622311" cy="886847"/>
        </p:xfrm>
        <a:graphic>
          <a:graphicData uri="http://schemas.openxmlformats.org/presentationml/2006/ole">
            <mc:AlternateContent xmlns:mc="http://schemas.openxmlformats.org/markup-compatibility/2006">
              <mc:Choice xmlns:v="urn:schemas-microsoft-com:vml" Requires="v">
                <p:oleObj name="CS ChemDraw Drawing" r:id="rId11" imgW="2041864" imgH="1115410" progId="ChemDraw.Document.6.0">
                  <p:embed/>
                </p:oleObj>
              </mc:Choice>
              <mc:Fallback>
                <p:oleObj name="CS ChemDraw Drawing" r:id="rId11" imgW="2041864" imgH="1115410" progId="ChemDraw.Document.6.0">
                  <p:embed/>
                  <p:pic>
                    <p:nvPicPr>
                      <p:cNvPr id="56" name="Object 55">
                        <a:extLst>
                          <a:ext uri="{FF2B5EF4-FFF2-40B4-BE49-F238E27FC236}">
                            <a16:creationId xmlns:a16="http://schemas.microsoft.com/office/drawing/2014/main" id="{E8B682AE-0F6F-B0D3-1DA6-7132C72BC56A}"/>
                          </a:ext>
                        </a:extLst>
                      </p:cNvPr>
                      <p:cNvPicPr/>
                      <p:nvPr/>
                    </p:nvPicPr>
                    <p:blipFill>
                      <a:blip r:embed="rId12"/>
                      <a:stretch>
                        <a:fillRect/>
                      </a:stretch>
                    </p:blipFill>
                    <p:spPr>
                      <a:xfrm>
                        <a:off x="3765869" y="1579299"/>
                        <a:ext cx="1622311" cy="886847"/>
                      </a:xfrm>
                      <a:prstGeom prst="rect">
                        <a:avLst/>
                      </a:prstGeom>
                    </p:spPr>
                  </p:pic>
                </p:oleObj>
              </mc:Fallback>
            </mc:AlternateContent>
          </a:graphicData>
        </a:graphic>
      </p:graphicFrame>
      <p:sp>
        <p:nvSpPr>
          <p:cNvPr id="57" name="TextBox 56">
            <a:extLst>
              <a:ext uri="{FF2B5EF4-FFF2-40B4-BE49-F238E27FC236}">
                <a16:creationId xmlns:a16="http://schemas.microsoft.com/office/drawing/2014/main" id="{5D8F9CB3-6021-0C93-9F24-3FDA80159217}"/>
              </a:ext>
            </a:extLst>
          </p:cNvPr>
          <p:cNvSpPr txBox="1"/>
          <p:nvPr/>
        </p:nvSpPr>
        <p:spPr>
          <a:xfrm>
            <a:off x="5903358" y="3195585"/>
            <a:ext cx="908512"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1980</a:t>
            </a:r>
          </a:p>
        </p:txBody>
      </p:sp>
      <p:sp>
        <p:nvSpPr>
          <p:cNvPr id="59" name="TextBox 58">
            <a:extLst>
              <a:ext uri="{FF2B5EF4-FFF2-40B4-BE49-F238E27FC236}">
                <a16:creationId xmlns:a16="http://schemas.microsoft.com/office/drawing/2014/main" id="{2A874734-2760-12E3-9BD9-097FEF5890BE}"/>
              </a:ext>
            </a:extLst>
          </p:cNvPr>
          <p:cNvSpPr txBox="1"/>
          <p:nvPr/>
        </p:nvSpPr>
        <p:spPr>
          <a:xfrm>
            <a:off x="6908968" y="3217313"/>
            <a:ext cx="706309"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1988</a:t>
            </a:r>
          </a:p>
        </p:txBody>
      </p:sp>
      <p:sp>
        <p:nvSpPr>
          <p:cNvPr id="60" name="TextBox 59">
            <a:extLst>
              <a:ext uri="{FF2B5EF4-FFF2-40B4-BE49-F238E27FC236}">
                <a16:creationId xmlns:a16="http://schemas.microsoft.com/office/drawing/2014/main" id="{69F884AB-42A6-6D2A-B83A-1C49DAD12578}"/>
              </a:ext>
            </a:extLst>
          </p:cNvPr>
          <p:cNvSpPr txBox="1"/>
          <p:nvPr/>
        </p:nvSpPr>
        <p:spPr>
          <a:xfrm>
            <a:off x="8151880" y="3175245"/>
            <a:ext cx="793541"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1991</a:t>
            </a:r>
          </a:p>
        </p:txBody>
      </p:sp>
      <p:pic>
        <p:nvPicPr>
          <p:cNvPr id="61" name="Picture 3" descr="C:\Users\user\Desktop\download.jpg">
            <a:extLst>
              <a:ext uri="{FF2B5EF4-FFF2-40B4-BE49-F238E27FC236}">
                <a16:creationId xmlns:a16="http://schemas.microsoft.com/office/drawing/2014/main" id="{8799B139-9566-B94B-9A76-BC39B679C99A}"/>
              </a:ext>
            </a:extLst>
          </p:cNvPr>
          <p:cNvPicPr>
            <a:picLocks noChangeAspect="1" noChangeArrowheads="1"/>
          </p:cNvPicPr>
          <p:nvPr/>
        </p:nvPicPr>
        <p:blipFill rotWithShape="1">
          <a:blip r:embed="rId13"/>
          <a:srcRect b="13553"/>
          <a:stretch/>
        </p:blipFill>
        <p:spPr bwMode="auto">
          <a:xfrm>
            <a:off x="9253291" y="4285904"/>
            <a:ext cx="1057814" cy="1320324"/>
          </a:xfrm>
          <a:prstGeom prst="rect">
            <a:avLst/>
          </a:prstGeom>
          <a:noFill/>
        </p:spPr>
      </p:pic>
      <p:sp>
        <p:nvSpPr>
          <p:cNvPr id="62" name="TextBox 61">
            <a:extLst>
              <a:ext uri="{FF2B5EF4-FFF2-40B4-BE49-F238E27FC236}">
                <a16:creationId xmlns:a16="http://schemas.microsoft.com/office/drawing/2014/main" id="{0942E135-E122-8682-6D94-4982A2F135EB}"/>
              </a:ext>
            </a:extLst>
          </p:cNvPr>
          <p:cNvSpPr txBox="1"/>
          <p:nvPr/>
        </p:nvSpPr>
        <p:spPr>
          <a:xfrm>
            <a:off x="9288540" y="3172595"/>
            <a:ext cx="797043"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2005</a:t>
            </a:r>
          </a:p>
        </p:txBody>
      </p:sp>
      <p:sp>
        <p:nvSpPr>
          <p:cNvPr id="4" name="TextBox 3">
            <a:extLst>
              <a:ext uri="{FF2B5EF4-FFF2-40B4-BE49-F238E27FC236}">
                <a16:creationId xmlns:a16="http://schemas.microsoft.com/office/drawing/2014/main" id="{D2B156B1-A8DD-D343-A0EE-92D9CD4AA022}"/>
              </a:ext>
            </a:extLst>
          </p:cNvPr>
          <p:cNvSpPr txBox="1"/>
          <p:nvPr/>
        </p:nvSpPr>
        <p:spPr>
          <a:xfrm>
            <a:off x="9017132" y="2651394"/>
            <a:ext cx="1079142" cy="300082"/>
          </a:xfrm>
          <a:prstGeom prst="rect">
            <a:avLst/>
          </a:prstGeom>
          <a:noFill/>
        </p:spPr>
        <p:txBody>
          <a:bodyPr wrap="none" rtlCol="0">
            <a:spAutoFit/>
          </a:bodyPr>
          <a:lstStyle/>
          <a:p>
            <a:pPr algn="ctr"/>
            <a:r>
              <a:rPr lang="en-IN" sz="1350" i="1" dirty="0">
                <a:solidFill>
                  <a:srgbClr val="B357A0"/>
                </a:solidFill>
              </a:rPr>
              <a:t>Nobel Prize</a:t>
            </a:r>
          </a:p>
        </p:txBody>
      </p:sp>
      <p:sp>
        <p:nvSpPr>
          <p:cNvPr id="10" name="TextBox 9">
            <a:extLst>
              <a:ext uri="{FF2B5EF4-FFF2-40B4-BE49-F238E27FC236}">
                <a16:creationId xmlns:a16="http://schemas.microsoft.com/office/drawing/2014/main" id="{2D2F801B-70A3-0DB4-9431-D7F94629FA98}"/>
              </a:ext>
            </a:extLst>
          </p:cNvPr>
          <p:cNvSpPr txBox="1"/>
          <p:nvPr/>
        </p:nvSpPr>
        <p:spPr>
          <a:xfrm>
            <a:off x="6598781" y="2661136"/>
            <a:ext cx="1156087" cy="507831"/>
          </a:xfrm>
          <a:prstGeom prst="rect">
            <a:avLst/>
          </a:prstGeom>
          <a:noFill/>
        </p:spPr>
        <p:txBody>
          <a:bodyPr wrap="none" rtlCol="0">
            <a:spAutoFit/>
          </a:bodyPr>
          <a:lstStyle/>
          <a:p>
            <a:pPr algn="ctr"/>
            <a:r>
              <a:rPr lang="en-IN" sz="1350" i="1" dirty="0">
                <a:solidFill>
                  <a:srgbClr val="B357A0"/>
                </a:solidFill>
              </a:rPr>
              <a:t>First isolable</a:t>
            </a:r>
          </a:p>
          <a:p>
            <a:pPr algn="ctr"/>
            <a:r>
              <a:rPr lang="en-IN" sz="1350" i="1" dirty="0">
                <a:solidFill>
                  <a:srgbClr val="B357A0"/>
                </a:solidFill>
              </a:rPr>
              <a:t> carbene</a:t>
            </a:r>
          </a:p>
        </p:txBody>
      </p:sp>
      <p:sp>
        <p:nvSpPr>
          <p:cNvPr id="22" name="TextBox 21">
            <a:extLst>
              <a:ext uri="{FF2B5EF4-FFF2-40B4-BE49-F238E27FC236}">
                <a16:creationId xmlns:a16="http://schemas.microsoft.com/office/drawing/2014/main" id="{5AD8EE7D-8A68-1BDA-82B5-5AF454208E9A}"/>
              </a:ext>
            </a:extLst>
          </p:cNvPr>
          <p:cNvSpPr txBox="1"/>
          <p:nvPr/>
        </p:nvSpPr>
        <p:spPr>
          <a:xfrm>
            <a:off x="3961074" y="2916164"/>
            <a:ext cx="1335781" cy="288541"/>
          </a:xfrm>
          <a:prstGeom prst="rect">
            <a:avLst/>
          </a:prstGeom>
          <a:noFill/>
        </p:spPr>
        <p:txBody>
          <a:bodyPr wrap="square">
            <a:spAutoFit/>
          </a:bodyPr>
          <a:lstStyle/>
          <a:p>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err="1">
                <a:solidFill>
                  <a:srgbClr val="9B97ED"/>
                </a:solidFill>
                <a:latin typeface="Times New Roman" panose="02020603050405020304" pitchFamily="18" charset="0"/>
                <a:cs typeface="Times New Roman" panose="02020603050405020304" pitchFamily="18" charset="0"/>
              </a:rPr>
              <a:t>Wanzlick</a:t>
            </a:r>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et al.</a:t>
            </a:r>
            <a:endParaRPr lang="en-IN" sz="1275" dirty="0">
              <a:solidFill>
                <a:srgbClr val="9B97ED"/>
              </a:solidFill>
            </a:endParaRPr>
          </a:p>
        </p:txBody>
      </p:sp>
      <p:sp>
        <p:nvSpPr>
          <p:cNvPr id="24" name="TextBox 23">
            <a:extLst>
              <a:ext uri="{FF2B5EF4-FFF2-40B4-BE49-F238E27FC236}">
                <a16:creationId xmlns:a16="http://schemas.microsoft.com/office/drawing/2014/main" id="{5BDFA99B-EC58-A962-802E-F085C70311FC}"/>
              </a:ext>
            </a:extLst>
          </p:cNvPr>
          <p:cNvSpPr txBox="1"/>
          <p:nvPr/>
        </p:nvSpPr>
        <p:spPr>
          <a:xfrm>
            <a:off x="5669170" y="3855350"/>
            <a:ext cx="1335781" cy="288541"/>
          </a:xfrm>
          <a:prstGeom prst="rect">
            <a:avLst/>
          </a:prstGeom>
          <a:noFill/>
        </p:spPr>
        <p:txBody>
          <a:bodyPr wrap="square">
            <a:spAutoFit/>
          </a:bodyPr>
          <a:lstStyle/>
          <a:p>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Pauling</a:t>
            </a:r>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et al.</a:t>
            </a:r>
            <a:endParaRPr lang="en-IN" sz="1275" dirty="0">
              <a:solidFill>
                <a:srgbClr val="9B97ED"/>
              </a:solidFill>
            </a:endParaRPr>
          </a:p>
        </p:txBody>
      </p:sp>
      <p:sp>
        <p:nvSpPr>
          <p:cNvPr id="26" name="TextBox 25">
            <a:extLst>
              <a:ext uri="{FF2B5EF4-FFF2-40B4-BE49-F238E27FC236}">
                <a16:creationId xmlns:a16="http://schemas.microsoft.com/office/drawing/2014/main" id="{CAF5D1E6-2960-C734-9DBF-4344C9CDE914}"/>
              </a:ext>
            </a:extLst>
          </p:cNvPr>
          <p:cNvSpPr txBox="1"/>
          <p:nvPr/>
        </p:nvSpPr>
        <p:spPr>
          <a:xfrm>
            <a:off x="6587144" y="3856281"/>
            <a:ext cx="1335781" cy="288541"/>
          </a:xfrm>
          <a:prstGeom prst="rect">
            <a:avLst/>
          </a:prstGeom>
          <a:noFill/>
        </p:spPr>
        <p:txBody>
          <a:bodyPr wrap="square">
            <a:spAutoFit/>
          </a:bodyPr>
          <a:lstStyle/>
          <a:p>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Bertrand</a:t>
            </a:r>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et al.</a:t>
            </a:r>
            <a:endParaRPr lang="en-IN" sz="1275" dirty="0">
              <a:solidFill>
                <a:srgbClr val="9B97ED"/>
              </a:solidFill>
            </a:endParaRPr>
          </a:p>
        </p:txBody>
      </p:sp>
      <p:sp>
        <p:nvSpPr>
          <p:cNvPr id="31" name="TextBox 30">
            <a:extLst>
              <a:ext uri="{FF2B5EF4-FFF2-40B4-BE49-F238E27FC236}">
                <a16:creationId xmlns:a16="http://schemas.microsoft.com/office/drawing/2014/main" id="{5AB9589B-6CE2-A058-7B9C-50E40F1DD1A8}"/>
              </a:ext>
            </a:extLst>
          </p:cNvPr>
          <p:cNvSpPr txBox="1"/>
          <p:nvPr/>
        </p:nvSpPr>
        <p:spPr>
          <a:xfrm>
            <a:off x="7792710" y="3856281"/>
            <a:ext cx="1761638" cy="288541"/>
          </a:xfrm>
          <a:prstGeom prst="rect">
            <a:avLst/>
          </a:prstGeom>
          <a:noFill/>
        </p:spPr>
        <p:txBody>
          <a:bodyPr wrap="square">
            <a:spAutoFit/>
          </a:bodyPr>
          <a:lstStyle/>
          <a:p>
            <a:r>
              <a:rPr lang="de-DE" sz="1275" dirty="0">
                <a:solidFill>
                  <a:srgbClr val="9B97ED"/>
                </a:solidFill>
                <a:latin typeface="Times New Roman" panose="02020603050405020304" pitchFamily="18" charset="0"/>
                <a:cs typeface="Times New Roman" panose="02020603050405020304" pitchFamily="18" charset="0"/>
              </a:rPr>
              <a:t>Arduengo III </a:t>
            </a:r>
            <a:r>
              <a:rPr lang="en-US" sz="1275" dirty="0">
                <a:solidFill>
                  <a:srgbClr val="9B97ED"/>
                </a:solidFill>
                <a:latin typeface="Times New Roman" panose="02020603050405020304" pitchFamily="18" charset="0"/>
                <a:cs typeface="Times New Roman" panose="02020603050405020304" pitchFamily="18" charset="0"/>
              </a:rPr>
              <a:t>et al.</a:t>
            </a:r>
            <a:endParaRPr lang="en-IN" sz="1275" dirty="0">
              <a:solidFill>
                <a:srgbClr val="9B97ED"/>
              </a:solidFill>
            </a:endParaRPr>
          </a:p>
        </p:txBody>
      </p:sp>
      <p:sp>
        <p:nvSpPr>
          <p:cNvPr id="33" name="TextBox 32">
            <a:extLst>
              <a:ext uri="{FF2B5EF4-FFF2-40B4-BE49-F238E27FC236}">
                <a16:creationId xmlns:a16="http://schemas.microsoft.com/office/drawing/2014/main" id="{FC9072E9-0A0F-D7D8-5C84-E5006FC69016}"/>
              </a:ext>
            </a:extLst>
          </p:cNvPr>
          <p:cNvSpPr txBox="1"/>
          <p:nvPr/>
        </p:nvSpPr>
        <p:spPr>
          <a:xfrm>
            <a:off x="9169860" y="3849681"/>
            <a:ext cx="1548345" cy="288541"/>
          </a:xfrm>
          <a:prstGeom prst="rect">
            <a:avLst/>
          </a:prstGeom>
          <a:noFill/>
        </p:spPr>
        <p:txBody>
          <a:bodyPr wrap="square">
            <a:spAutoFit/>
          </a:bodyPr>
          <a:lstStyle/>
          <a:p>
            <a:r>
              <a:rPr lang="en-US" sz="1275" dirty="0">
                <a:solidFill>
                  <a:srgbClr val="9B97ED"/>
                </a:solidFill>
                <a:latin typeface="Times New Roman" pitchFamily="18" charset="0"/>
                <a:cs typeface="Times New Roman" pitchFamily="18" charset="0"/>
              </a:rPr>
              <a:t>Robert H. Grubbs</a:t>
            </a:r>
            <a:endParaRPr lang="en-IN" sz="1275" dirty="0">
              <a:solidFill>
                <a:srgbClr val="9B97ED"/>
              </a:solidFill>
            </a:endParaRPr>
          </a:p>
        </p:txBody>
      </p:sp>
      <p:sp>
        <p:nvSpPr>
          <p:cNvPr id="38" name="TextBox 37">
            <a:extLst>
              <a:ext uri="{FF2B5EF4-FFF2-40B4-BE49-F238E27FC236}">
                <a16:creationId xmlns:a16="http://schemas.microsoft.com/office/drawing/2014/main" id="{D9FE1827-AFFF-F209-AF67-2C2F1087B976}"/>
              </a:ext>
            </a:extLst>
          </p:cNvPr>
          <p:cNvSpPr txBox="1"/>
          <p:nvPr/>
        </p:nvSpPr>
        <p:spPr>
          <a:xfrm>
            <a:off x="3976675" y="4210344"/>
            <a:ext cx="1901710" cy="715581"/>
          </a:xfrm>
          <a:prstGeom prst="rect">
            <a:avLst/>
          </a:prstGeom>
          <a:noFill/>
        </p:spPr>
        <p:txBody>
          <a:bodyPr wrap="square">
            <a:spAutoFit/>
          </a:bodyPr>
          <a:lstStyle/>
          <a:p>
            <a:pPr algn="ctr"/>
            <a:r>
              <a:rPr lang="en-IN" sz="1350" i="1" dirty="0">
                <a:solidFill>
                  <a:srgbClr val="B357A0"/>
                </a:solidFill>
              </a:rPr>
              <a:t>Theoretical </a:t>
            </a:r>
          </a:p>
          <a:p>
            <a:pPr algn="ctr"/>
            <a:r>
              <a:rPr lang="en-IN" sz="1350" i="1" dirty="0">
                <a:solidFill>
                  <a:srgbClr val="B357A0"/>
                </a:solidFill>
              </a:rPr>
              <a:t>Prediction</a:t>
            </a:r>
          </a:p>
          <a:p>
            <a:pPr algn="ctr"/>
            <a:r>
              <a:rPr lang="en-IN" sz="1350" i="1" dirty="0">
                <a:solidFill>
                  <a:srgbClr val="B357A0"/>
                </a:solidFill>
              </a:rPr>
              <a:t>(Singlet-Triplet)</a:t>
            </a:r>
          </a:p>
        </p:txBody>
      </p:sp>
      <p:sp>
        <p:nvSpPr>
          <p:cNvPr id="14" name="TextBox 13">
            <a:extLst>
              <a:ext uri="{FF2B5EF4-FFF2-40B4-BE49-F238E27FC236}">
                <a16:creationId xmlns:a16="http://schemas.microsoft.com/office/drawing/2014/main" id="{0910B332-DA3B-914E-E33E-2A1B5B130EDA}"/>
              </a:ext>
            </a:extLst>
          </p:cNvPr>
          <p:cNvSpPr txBox="1"/>
          <p:nvPr/>
        </p:nvSpPr>
        <p:spPr>
          <a:xfrm>
            <a:off x="2555453" y="3170776"/>
            <a:ext cx="957825" cy="369332"/>
          </a:xfrm>
          <a:prstGeom prst="rect">
            <a:avLst/>
          </a:prstGeom>
          <a:noFill/>
        </p:spPr>
        <p:txBody>
          <a:bodyPr wrap="square">
            <a:spAutoFit/>
          </a:bodyPr>
          <a:lstStyle/>
          <a:p>
            <a:r>
              <a:rPr lang="en-IN" b="1" dirty="0">
                <a:solidFill>
                  <a:srgbClr val="56A497"/>
                </a:solidFill>
                <a:latin typeface="Arial" panose="020B0604020202020204" pitchFamily="34" charset="0"/>
                <a:cs typeface="Arial" panose="020B0604020202020204" pitchFamily="34" charset="0"/>
              </a:rPr>
              <a:t>1954</a:t>
            </a:r>
          </a:p>
        </p:txBody>
      </p:sp>
      <p:sp>
        <p:nvSpPr>
          <p:cNvPr id="27" name="TextBox 26">
            <a:extLst>
              <a:ext uri="{FF2B5EF4-FFF2-40B4-BE49-F238E27FC236}">
                <a16:creationId xmlns:a16="http://schemas.microsoft.com/office/drawing/2014/main" id="{A420C48B-9DC9-89CD-A1CD-D9E8BEDBDDE4}"/>
              </a:ext>
            </a:extLst>
          </p:cNvPr>
          <p:cNvSpPr txBox="1"/>
          <p:nvPr/>
        </p:nvSpPr>
        <p:spPr>
          <a:xfrm>
            <a:off x="2271578" y="2306995"/>
            <a:ext cx="1367682" cy="507831"/>
          </a:xfrm>
          <a:prstGeom prst="rect">
            <a:avLst/>
          </a:prstGeom>
          <a:noFill/>
        </p:spPr>
        <p:txBody>
          <a:bodyPr wrap="none" rtlCol="0">
            <a:spAutoFit/>
          </a:bodyPr>
          <a:lstStyle/>
          <a:p>
            <a:pPr algn="ctr"/>
            <a:r>
              <a:rPr lang="en-IN" sz="1350" i="1" dirty="0" err="1">
                <a:solidFill>
                  <a:srgbClr val="B357A0"/>
                </a:solidFill>
              </a:rPr>
              <a:t>Intermediacy</a:t>
            </a:r>
            <a:r>
              <a:rPr lang="en-IN" sz="1350" i="1" dirty="0">
                <a:solidFill>
                  <a:srgbClr val="B357A0"/>
                </a:solidFill>
              </a:rPr>
              <a:t> of</a:t>
            </a:r>
          </a:p>
          <a:p>
            <a:pPr algn="ctr"/>
            <a:r>
              <a:rPr lang="en-IN" sz="1350" i="1" dirty="0">
                <a:solidFill>
                  <a:srgbClr val="B357A0"/>
                </a:solidFill>
              </a:rPr>
              <a:t> X</a:t>
            </a:r>
            <a:r>
              <a:rPr lang="en-IN" sz="1350" i="1" baseline="-25000" dirty="0">
                <a:solidFill>
                  <a:srgbClr val="B357A0"/>
                </a:solidFill>
              </a:rPr>
              <a:t>2</a:t>
            </a:r>
            <a:r>
              <a:rPr lang="en-IN" sz="1350" i="1" dirty="0">
                <a:solidFill>
                  <a:srgbClr val="B357A0"/>
                </a:solidFill>
              </a:rPr>
              <a:t>C</a:t>
            </a:r>
            <a:r>
              <a:rPr lang="en-IN" sz="1350" dirty="0">
                <a:solidFill>
                  <a:srgbClr val="B357A0"/>
                </a:solidFill>
              </a:rPr>
              <a:t>:</a:t>
            </a:r>
            <a:endParaRPr lang="en-IN" sz="1350" baseline="-25000" dirty="0">
              <a:solidFill>
                <a:srgbClr val="B357A0"/>
              </a:solidFill>
            </a:endParaRPr>
          </a:p>
        </p:txBody>
      </p:sp>
      <p:sp>
        <p:nvSpPr>
          <p:cNvPr id="29" name="TextBox 28">
            <a:extLst>
              <a:ext uri="{FF2B5EF4-FFF2-40B4-BE49-F238E27FC236}">
                <a16:creationId xmlns:a16="http://schemas.microsoft.com/office/drawing/2014/main" id="{311D6561-0380-2C18-FBA0-0E8915420017}"/>
              </a:ext>
            </a:extLst>
          </p:cNvPr>
          <p:cNvSpPr txBox="1"/>
          <p:nvPr/>
        </p:nvSpPr>
        <p:spPr>
          <a:xfrm>
            <a:off x="2251173" y="2734500"/>
            <a:ext cx="1335781" cy="300082"/>
          </a:xfrm>
          <a:prstGeom prst="rect">
            <a:avLst/>
          </a:prstGeom>
          <a:noFill/>
        </p:spPr>
        <p:txBody>
          <a:bodyPr wrap="square">
            <a:spAutoFit/>
          </a:bodyPr>
          <a:lstStyle/>
          <a:p>
            <a:pPr algn="ctr"/>
            <a:r>
              <a:rPr lang="en-US" sz="1350" i="1" dirty="0">
                <a:solidFill>
                  <a:srgbClr val="000000"/>
                </a:solidFill>
                <a:latin typeface="Times New Roman" panose="02020603050405020304" pitchFamily="18" charset="0"/>
                <a:cs typeface="Times New Roman" panose="02020603050405020304" pitchFamily="18" charset="0"/>
              </a:rPr>
              <a:t> </a:t>
            </a:r>
            <a:r>
              <a:rPr lang="en-US" sz="1275" dirty="0">
                <a:solidFill>
                  <a:srgbClr val="8E89EB"/>
                </a:solidFill>
                <a:latin typeface="Times New Roman" panose="02020603050405020304" pitchFamily="18" charset="0"/>
                <a:cs typeface="Times New Roman" panose="02020603050405020304" pitchFamily="18" charset="0"/>
              </a:rPr>
              <a:t>Doering et al.</a:t>
            </a:r>
            <a:endParaRPr lang="en-IN" sz="1275" dirty="0">
              <a:solidFill>
                <a:srgbClr val="8E89EB"/>
              </a:solidFill>
            </a:endParaRPr>
          </a:p>
        </p:txBody>
      </p:sp>
      <p:sp>
        <p:nvSpPr>
          <p:cNvPr id="30" name="Circle: Hollow 29">
            <a:extLst>
              <a:ext uri="{FF2B5EF4-FFF2-40B4-BE49-F238E27FC236}">
                <a16:creationId xmlns:a16="http://schemas.microsoft.com/office/drawing/2014/main" id="{A2A26F1F-DE6C-8D88-B11A-87F7224DED70}"/>
              </a:ext>
            </a:extLst>
          </p:cNvPr>
          <p:cNvSpPr/>
          <p:nvPr/>
        </p:nvSpPr>
        <p:spPr>
          <a:xfrm>
            <a:off x="2725192" y="3504209"/>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2">
                  <a:lumMod val="50000"/>
                  <a:lumOff val="50000"/>
                </a:schemeClr>
              </a:solidFill>
            </a:endParaRPr>
          </a:p>
        </p:txBody>
      </p:sp>
      <p:pic>
        <p:nvPicPr>
          <p:cNvPr id="32" name="Picture 31">
            <a:extLst>
              <a:ext uri="{FF2B5EF4-FFF2-40B4-BE49-F238E27FC236}">
                <a16:creationId xmlns:a16="http://schemas.microsoft.com/office/drawing/2014/main" id="{178623BF-D3F3-09FF-3B23-A40E9943B03E}"/>
              </a:ext>
            </a:extLst>
          </p:cNvPr>
          <p:cNvPicPr>
            <a:picLocks noChangeAspect="1"/>
          </p:cNvPicPr>
          <p:nvPr/>
        </p:nvPicPr>
        <p:blipFill>
          <a:blip r:embed="rId14"/>
          <a:stretch>
            <a:fillRect/>
          </a:stretch>
        </p:blipFill>
        <p:spPr>
          <a:xfrm>
            <a:off x="2520358" y="1432238"/>
            <a:ext cx="845890" cy="806266"/>
          </a:xfrm>
          <a:prstGeom prst="rect">
            <a:avLst/>
          </a:prstGeom>
        </p:spPr>
      </p:pic>
      <p:sp>
        <p:nvSpPr>
          <p:cNvPr id="34" name="TextBox 33">
            <a:extLst>
              <a:ext uri="{FF2B5EF4-FFF2-40B4-BE49-F238E27FC236}">
                <a16:creationId xmlns:a16="http://schemas.microsoft.com/office/drawing/2014/main" id="{20C56942-D0BE-6187-686E-9821A8A770AD}"/>
              </a:ext>
            </a:extLst>
          </p:cNvPr>
          <p:cNvSpPr txBox="1"/>
          <p:nvPr/>
        </p:nvSpPr>
        <p:spPr>
          <a:xfrm>
            <a:off x="4958969" y="3186870"/>
            <a:ext cx="908512" cy="369332"/>
          </a:xfrm>
          <a:prstGeom prst="rect">
            <a:avLst/>
          </a:prstGeom>
          <a:noFill/>
        </p:spPr>
        <p:txBody>
          <a:bodyPr wrap="square">
            <a:spAutoFit/>
          </a:bodyPr>
          <a:lstStyle/>
          <a:p>
            <a:r>
              <a:rPr lang="en-IN" b="1" dirty="0">
                <a:solidFill>
                  <a:srgbClr val="6BB1A5"/>
                </a:solidFill>
                <a:latin typeface="Arial" panose="020B0604020202020204" pitchFamily="34" charset="0"/>
                <a:cs typeface="Arial" panose="020B0604020202020204" pitchFamily="34" charset="0"/>
              </a:rPr>
              <a:t>1967</a:t>
            </a:r>
          </a:p>
        </p:txBody>
      </p:sp>
      <p:sp>
        <p:nvSpPr>
          <p:cNvPr id="35" name="TextBox 34">
            <a:extLst>
              <a:ext uri="{FF2B5EF4-FFF2-40B4-BE49-F238E27FC236}">
                <a16:creationId xmlns:a16="http://schemas.microsoft.com/office/drawing/2014/main" id="{65D90B78-C9DA-5781-8944-C3F88CAE9E38}"/>
              </a:ext>
            </a:extLst>
          </p:cNvPr>
          <p:cNvSpPr txBox="1"/>
          <p:nvPr/>
        </p:nvSpPr>
        <p:spPr>
          <a:xfrm>
            <a:off x="4430059" y="3868501"/>
            <a:ext cx="1335781" cy="288541"/>
          </a:xfrm>
          <a:prstGeom prst="rect">
            <a:avLst/>
          </a:prstGeom>
          <a:noFill/>
        </p:spPr>
        <p:txBody>
          <a:bodyPr wrap="square">
            <a:spAutoFit/>
          </a:bodyPr>
          <a:lstStyle/>
          <a:p>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8E89EB"/>
                </a:solidFill>
                <a:latin typeface="Times New Roman" panose="02020603050405020304" pitchFamily="18" charset="0"/>
                <a:cs typeface="Times New Roman" panose="02020603050405020304" pitchFamily="18" charset="0"/>
              </a:rPr>
              <a:t>Hoffmann</a:t>
            </a:r>
            <a:r>
              <a:rPr lang="en-US" sz="1275" i="1" dirty="0">
                <a:solidFill>
                  <a:srgbClr val="9B97ED"/>
                </a:solidFill>
                <a:latin typeface="Times New Roman" panose="02020603050405020304" pitchFamily="18" charset="0"/>
                <a:cs typeface="Times New Roman" panose="02020603050405020304" pitchFamily="18" charset="0"/>
              </a:rPr>
              <a:t> </a:t>
            </a:r>
            <a:r>
              <a:rPr lang="en-US" sz="1275" dirty="0">
                <a:solidFill>
                  <a:srgbClr val="9B97ED"/>
                </a:solidFill>
                <a:latin typeface="Times New Roman" panose="02020603050405020304" pitchFamily="18" charset="0"/>
                <a:cs typeface="Times New Roman" panose="02020603050405020304" pitchFamily="18" charset="0"/>
              </a:rPr>
              <a:t>et al.</a:t>
            </a:r>
            <a:endParaRPr lang="en-IN" sz="1275" dirty="0">
              <a:solidFill>
                <a:srgbClr val="9B97ED"/>
              </a:solidFill>
            </a:endParaRPr>
          </a:p>
        </p:txBody>
      </p:sp>
      <p:sp>
        <p:nvSpPr>
          <p:cNvPr id="37" name="Circle: Hollow 36">
            <a:extLst>
              <a:ext uri="{FF2B5EF4-FFF2-40B4-BE49-F238E27FC236}">
                <a16:creationId xmlns:a16="http://schemas.microsoft.com/office/drawing/2014/main" id="{423D0357-A62E-781A-845C-F5ADF5E5BBCA}"/>
              </a:ext>
            </a:extLst>
          </p:cNvPr>
          <p:cNvSpPr/>
          <p:nvPr/>
        </p:nvSpPr>
        <p:spPr>
          <a:xfrm>
            <a:off x="5065985" y="3517054"/>
            <a:ext cx="266700" cy="266700"/>
          </a:xfrm>
          <a:prstGeom prst="donu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tx1"/>
              </a:solidFill>
            </a:endParaRPr>
          </a:p>
        </p:txBody>
      </p:sp>
      <p:graphicFrame>
        <p:nvGraphicFramePr>
          <p:cNvPr id="42" name="Object 41">
            <a:extLst>
              <a:ext uri="{FF2B5EF4-FFF2-40B4-BE49-F238E27FC236}">
                <a16:creationId xmlns:a16="http://schemas.microsoft.com/office/drawing/2014/main" id="{A058A155-5568-1E14-285A-0F2EA799635C}"/>
              </a:ext>
            </a:extLst>
          </p:cNvPr>
          <p:cNvGraphicFramePr>
            <a:graphicFrameLocks noChangeAspect="1"/>
          </p:cNvGraphicFramePr>
          <p:nvPr/>
        </p:nvGraphicFramePr>
        <p:xfrm>
          <a:off x="3150394" y="4758861"/>
          <a:ext cx="740569" cy="585788"/>
        </p:xfrm>
        <a:graphic>
          <a:graphicData uri="http://schemas.openxmlformats.org/presentationml/2006/ole">
            <mc:AlternateContent xmlns:mc="http://schemas.openxmlformats.org/markup-compatibility/2006">
              <mc:Choice xmlns:v="urn:schemas-microsoft-com:vml" Requires="v">
                <p:oleObj name="CS ChemDraw Drawing" r:id="rId15" imgW="797017" imgH="629044" progId="ChemDraw.Document.6.0">
                  <p:embed/>
                </p:oleObj>
              </mc:Choice>
              <mc:Fallback>
                <p:oleObj name="CS ChemDraw Drawing" r:id="rId15" imgW="797017" imgH="629044" progId="ChemDraw.Document.6.0">
                  <p:embed/>
                  <p:pic>
                    <p:nvPicPr>
                      <p:cNvPr id="42" name="Object 41">
                        <a:extLst>
                          <a:ext uri="{FF2B5EF4-FFF2-40B4-BE49-F238E27FC236}">
                            <a16:creationId xmlns:a16="http://schemas.microsoft.com/office/drawing/2014/main" id="{A058A155-5568-1E14-285A-0F2EA799635C}"/>
                          </a:ext>
                        </a:extLst>
                      </p:cNvPr>
                      <p:cNvPicPr/>
                      <p:nvPr/>
                    </p:nvPicPr>
                    <p:blipFill>
                      <a:blip r:embed="rId16"/>
                      <a:stretch>
                        <a:fillRect/>
                      </a:stretch>
                    </p:blipFill>
                    <p:spPr>
                      <a:xfrm>
                        <a:off x="3150394" y="4758861"/>
                        <a:ext cx="740569" cy="585788"/>
                      </a:xfrm>
                      <a:prstGeom prst="rect">
                        <a:avLst/>
                      </a:prstGeom>
                    </p:spPr>
                  </p:pic>
                </p:oleObj>
              </mc:Fallback>
            </mc:AlternateContent>
          </a:graphicData>
        </a:graphic>
      </p:graphicFrame>
      <p:graphicFrame>
        <p:nvGraphicFramePr>
          <p:cNvPr id="44" name="Object 43">
            <a:extLst>
              <a:ext uri="{FF2B5EF4-FFF2-40B4-BE49-F238E27FC236}">
                <a16:creationId xmlns:a16="http://schemas.microsoft.com/office/drawing/2014/main" id="{7FB08779-C215-A399-5BB3-419A23B9E163}"/>
              </a:ext>
            </a:extLst>
          </p:cNvPr>
          <p:cNvGraphicFramePr>
            <a:graphicFrameLocks noChangeAspect="1"/>
          </p:cNvGraphicFramePr>
          <p:nvPr/>
        </p:nvGraphicFramePr>
        <p:xfrm>
          <a:off x="9054704" y="1493045"/>
          <a:ext cx="992981" cy="1184672"/>
        </p:xfrm>
        <a:graphic>
          <a:graphicData uri="http://schemas.openxmlformats.org/presentationml/2006/ole">
            <mc:AlternateContent xmlns:mc="http://schemas.openxmlformats.org/markup-compatibility/2006">
              <mc:Choice xmlns:v="urn:schemas-microsoft-com:vml" Requires="v">
                <p:oleObj name="CS ChemDraw Drawing" r:id="rId17" imgW="1083076" imgH="1291984" progId="ChemDraw.Document.6.0">
                  <p:embed/>
                </p:oleObj>
              </mc:Choice>
              <mc:Fallback>
                <p:oleObj name="CS ChemDraw Drawing" r:id="rId17" imgW="1083076" imgH="1291984" progId="ChemDraw.Document.6.0">
                  <p:embed/>
                  <p:pic>
                    <p:nvPicPr>
                      <p:cNvPr id="44" name="Object 43">
                        <a:extLst>
                          <a:ext uri="{FF2B5EF4-FFF2-40B4-BE49-F238E27FC236}">
                            <a16:creationId xmlns:a16="http://schemas.microsoft.com/office/drawing/2014/main" id="{7FB08779-C215-A399-5BB3-419A23B9E163}"/>
                          </a:ext>
                        </a:extLst>
                      </p:cNvPr>
                      <p:cNvPicPr/>
                      <p:nvPr/>
                    </p:nvPicPr>
                    <p:blipFill>
                      <a:blip r:embed="rId18"/>
                      <a:stretch>
                        <a:fillRect/>
                      </a:stretch>
                    </p:blipFill>
                    <p:spPr>
                      <a:xfrm>
                        <a:off x="9054704" y="1493045"/>
                        <a:ext cx="992981" cy="1184672"/>
                      </a:xfrm>
                      <a:prstGeom prst="rect">
                        <a:avLst/>
                      </a:prstGeom>
                    </p:spPr>
                  </p:pic>
                </p:oleObj>
              </mc:Fallback>
            </mc:AlternateContent>
          </a:graphicData>
        </a:graphic>
      </p:graphicFrame>
      <p:sp>
        <p:nvSpPr>
          <p:cNvPr id="41" name="Slide Number Placeholder 1">
            <a:extLst>
              <a:ext uri="{FF2B5EF4-FFF2-40B4-BE49-F238E27FC236}">
                <a16:creationId xmlns:a16="http://schemas.microsoft.com/office/drawing/2014/main" id="{8AE3F0CA-74ED-1B0A-E98C-7A36C8C54AAE}"/>
              </a:ext>
            </a:extLst>
          </p:cNvPr>
          <p:cNvSpPr>
            <a:spLocks noGrp="1"/>
          </p:cNvSpPr>
          <p:nvPr>
            <p:ph type="sldNum" sz="quarter" idx="12"/>
          </p:nvPr>
        </p:nvSpPr>
        <p:spPr>
          <a:xfrm>
            <a:off x="7981950" y="5624513"/>
            <a:ext cx="2057400" cy="273844"/>
          </a:xfrm>
        </p:spPr>
        <p:txBody>
          <a:bodyPr/>
          <a:lstStyle/>
          <a:p>
            <a:fld id="{52590DFF-0BA8-4058-B780-21637D0897E0}" type="slidenum">
              <a:rPr lang="en-IN">
                <a:latin typeface="Baskerville Old Face" panose="02020602080505020303" pitchFamily="18" charset="0"/>
              </a:rPr>
              <a:t>3</a:t>
            </a:fld>
            <a:endParaRPr lang="en-IN" dirty="0">
              <a:latin typeface="Baskerville Old Face" panose="02020602080505020303" pitchFamily="18" charset="0"/>
            </a:endParaRPr>
          </a:p>
        </p:txBody>
      </p:sp>
    </p:spTree>
    <p:extLst>
      <p:ext uri="{BB962C8B-B14F-4D97-AF65-F5344CB8AC3E}">
        <p14:creationId xmlns:p14="http://schemas.microsoft.com/office/powerpoint/2010/main" val="330778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3" grpId="0"/>
      <p:bldP spid="12" grpId="0" animBg="1"/>
      <p:bldP spid="19" grpId="0" animBg="1"/>
      <p:bldP spid="28" grpId="0" animBg="1"/>
      <p:bldP spid="36" grpId="0" animBg="1"/>
      <p:bldP spid="40" grpId="0"/>
      <p:bldP spid="48" grpId="0"/>
      <p:bldP spid="51" grpId="0"/>
      <p:bldP spid="52" grpId="0"/>
      <p:bldP spid="54" grpId="0"/>
      <p:bldP spid="57" grpId="0"/>
      <p:bldP spid="59" grpId="0"/>
      <p:bldP spid="60" grpId="0"/>
      <p:bldP spid="62" grpId="0"/>
      <p:bldP spid="4" grpId="0"/>
      <p:bldP spid="10" grpId="0"/>
      <p:bldP spid="22" grpId="0"/>
      <p:bldP spid="24" grpId="0"/>
      <p:bldP spid="26" grpId="0"/>
      <p:bldP spid="31" grpId="0"/>
      <p:bldP spid="33" grpId="0"/>
      <p:bldP spid="38" grpId="0"/>
      <p:bldP spid="14" grpId="0"/>
      <p:bldP spid="27" grpId="0"/>
      <p:bldP spid="29" grpId="0"/>
      <p:bldP spid="30" grpId="0" animBg="1"/>
      <p:bldP spid="34" grpId="0"/>
      <p:bldP spid="35" grpId="0"/>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4">
            <a:extLst>
              <a:ext uri="{FF2B5EF4-FFF2-40B4-BE49-F238E27FC236}">
                <a16:creationId xmlns:a16="http://schemas.microsoft.com/office/drawing/2014/main" id="{CC11ECBE-D8BD-FD43-A372-2C118B461986}"/>
              </a:ext>
            </a:extLst>
          </p:cNvPr>
          <p:cNvSpPr txBox="1">
            <a:spLocks noChangeArrowheads="1"/>
          </p:cNvSpPr>
          <p:nvPr/>
        </p:nvSpPr>
        <p:spPr bwMode="auto">
          <a:xfrm>
            <a:off x="2362200" y="2362200"/>
            <a:ext cx="2362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t>Synthetically…</a:t>
            </a:r>
          </a:p>
        </p:txBody>
      </p:sp>
      <p:pic>
        <p:nvPicPr>
          <p:cNvPr id="18434" name="Picture 11" descr="Image:Levodopa3D.PNG">
            <a:hlinkClick r:id="rId2"/>
            <a:extLst>
              <a:ext uri="{FF2B5EF4-FFF2-40B4-BE49-F238E27FC236}">
                <a16:creationId xmlns:a16="http://schemas.microsoft.com/office/drawing/2014/main" id="{58FB69D0-A4B7-F0FC-B337-0DF30C17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04801"/>
            <a:ext cx="31242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35" name="Object 2">
            <a:extLst>
              <a:ext uri="{FF2B5EF4-FFF2-40B4-BE49-F238E27FC236}">
                <a16:creationId xmlns:a16="http://schemas.microsoft.com/office/drawing/2014/main" id="{7781B262-FCB5-3638-D7FA-D6B78FD0E02C}"/>
              </a:ext>
            </a:extLst>
          </p:cNvPr>
          <p:cNvGraphicFramePr>
            <a:graphicFrameLocks noChangeAspect="1"/>
          </p:cNvGraphicFramePr>
          <p:nvPr/>
        </p:nvGraphicFramePr>
        <p:xfrm>
          <a:off x="3810001" y="3505200"/>
          <a:ext cx="4625975" cy="1589088"/>
        </p:xfrm>
        <a:graphic>
          <a:graphicData uri="http://schemas.openxmlformats.org/presentationml/2006/ole">
            <mc:AlternateContent xmlns:mc="http://schemas.openxmlformats.org/markup-compatibility/2006">
              <mc:Choice xmlns:v="urn:schemas-microsoft-com:vml" Requires="v">
                <p:oleObj name="CS ChemDraw Drawing" r:id="rId4" imgW="27978100" imgH="9613900" progId="ChemDraw.Document.6.0">
                  <p:embed/>
                </p:oleObj>
              </mc:Choice>
              <mc:Fallback>
                <p:oleObj name="CS ChemDraw Drawing" r:id="rId4" imgW="27978100" imgH="9613900" progId="ChemDraw.Document.6.0">
                  <p:embed/>
                  <p:pic>
                    <p:nvPicPr>
                      <p:cNvPr id="18435" name="Object 2">
                        <a:extLst>
                          <a:ext uri="{FF2B5EF4-FFF2-40B4-BE49-F238E27FC236}">
                            <a16:creationId xmlns:a16="http://schemas.microsoft.com/office/drawing/2014/main" id="{7781B262-FCB5-3638-D7FA-D6B78FD0E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1" y="3505200"/>
                        <a:ext cx="4625975" cy="158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8436" name="Rectangle 13">
            <a:extLst>
              <a:ext uri="{FF2B5EF4-FFF2-40B4-BE49-F238E27FC236}">
                <a16:creationId xmlns:a16="http://schemas.microsoft.com/office/drawing/2014/main" id="{F5B6F8BF-2D65-337D-2274-0AB8E2D63B46}"/>
              </a:ext>
            </a:extLst>
          </p:cNvPr>
          <p:cNvSpPr>
            <a:spLocks noChangeArrowheads="1"/>
          </p:cNvSpPr>
          <p:nvPr/>
        </p:nvSpPr>
        <p:spPr bwMode="auto">
          <a:xfrm>
            <a:off x="3733800" y="3276600"/>
            <a:ext cx="5029200" cy="19812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7" name="Object 3">
            <a:extLst>
              <a:ext uri="{FF2B5EF4-FFF2-40B4-BE49-F238E27FC236}">
                <a16:creationId xmlns:a16="http://schemas.microsoft.com/office/drawing/2014/main" id="{7BF8305F-2F50-5AD1-A728-7A4010D340D7}"/>
              </a:ext>
            </a:extLst>
          </p:cNvPr>
          <p:cNvGraphicFramePr>
            <a:graphicFrameLocks noChangeAspect="1"/>
          </p:cNvGraphicFramePr>
          <p:nvPr/>
        </p:nvGraphicFramePr>
        <p:xfrm>
          <a:off x="2514600" y="1295401"/>
          <a:ext cx="6629400" cy="5178425"/>
        </p:xfrm>
        <a:graphic>
          <a:graphicData uri="http://schemas.openxmlformats.org/presentationml/2006/ole">
            <mc:AlternateContent xmlns:mc="http://schemas.openxmlformats.org/markup-compatibility/2006">
              <mc:Choice xmlns:v="urn:schemas-microsoft-com:vml" Requires="v">
                <p:oleObj name="CS ChemDraw Drawing" r:id="rId2" imgW="36271200" imgH="28333700" progId="ChemDraw.Document.6.0">
                  <p:embed/>
                </p:oleObj>
              </mc:Choice>
              <mc:Fallback>
                <p:oleObj name="CS ChemDraw Drawing" r:id="rId2" imgW="36271200" imgH="28333700" progId="ChemDraw.Document.6.0">
                  <p:embed/>
                  <p:pic>
                    <p:nvPicPr>
                      <p:cNvPr id="19457" name="Object 3">
                        <a:extLst>
                          <a:ext uri="{FF2B5EF4-FFF2-40B4-BE49-F238E27FC236}">
                            <a16:creationId xmlns:a16="http://schemas.microsoft.com/office/drawing/2014/main" id="{7BF8305F-2F50-5AD1-A728-7A4010D34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95401"/>
                        <a:ext cx="6629400" cy="517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58" name="Text Box 5">
            <a:extLst>
              <a:ext uri="{FF2B5EF4-FFF2-40B4-BE49-F238E27FC236}">
                <a16:creationId xmlns:a16="http://schemas.microsoft.com/office/drawing/2014/main" id="{39011554-C4C3-3EB3-C921-C3072EFC7290}"/>
              </a:ext>
            </a:extLst>
          </p:cNvPr>
          <p:cNvSpPr txBox="1">
            <a:spLocks noChangeArrowheads="1"/>
          </p:cNvSpPr>
          <p:nvPr/>
        </p:nvSpPr>
        <p:spPr bwMode="auto">
          <a:xfrm>
            <a:off x="1905000" y="457200"/>
            <a:ext cx="784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b="1">
                <a:solidFill>
                  <a:srgbClr val="101CBC"/>
                </a:solidFill>
              </a:rPr>
              <a:t>Key Players in the field: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a:extLst>
              <a:ext uri="{FF2B5EF4-FFF2-40B4-BE49-F238E27FC236}">
                <a16:creationId xmlns:a16="http://schemas.microsoft.com/office/drawing/2014/main" id="{4627FD28-6342-611C-C8DC-85FF6BE1B88A}"/>
              </a:ext>
            </a:extLst>
          </p:cNvPr>
          <p:cNvGraphicFramePr>
            <a:graphicFrameLocks noChangeAspect="1"/>
          </p:cNvGraphicFramePr>
          <p:nvPr/>
        </p:nvGraphicFramePr>
        <p:xfrm>
          <a:off x="2514601" y="1676400"/>
          <a:ext cx="7502525" cy="1905000"/>
        </p:xfrm>
        <a:graphic>
          <a:graphicData uri="http://schemas.openxmlformats.org/presentationml/2006/ole">
            <mc:AlternateContent xmlns:mc="http://schemas.openxmlformats.org/markup-compatibility/2006">
              <mc:Choice xmlns:v="urn:schemas-microsoft-com:vml" Requires="v">
                <p:oleObj name="CS ChemDraw Drawing" r:id="rId2" imgW="40297100" imgH="10236200" progId="ChemDraw.Document.6.0">
                  <p:embed/>
                </p:oleObj>
              </mc:Choice>
              <mc:Fallback>
                <p:oleObj name="CS ChemDraw Drawing" r:id="rId2" imgW="40297100" imgH="10236200" progId="ChemDraw.Document.6.0">
                  <p:embed/>
                  <p:pic>
                    <p:nvPicPr>
                      <p:cNvPr id="20481" name="Object 2">
                        <a:extLst>
                          <a:ext uri="{FF2B5EF4-FFF2-40B4-BE49-F238E27FC236}">
                            <a16:creationId xmlns:a16="http://schemas.microsoft.com/office/drawing/2014/main" id="{4627FD28-6342-611C-C8DC-85FF6BE1B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676400"/>
                        <a:ext cx="75025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482" name="TextBox 2">
            <a:extLst>
              <a:ext uri="{FF2B5EF4-FFF2-40B4-BE49-F238E27FC236}">
                <a16:creationId xmlns:a16="http://schemas.microsoft.com/office/drawing/2014/main" id="{2FE28C23-6290-32EB-0170-CCB46842C541}"/>
              </a:ext>
            </a:extLst>
          </p:cNvPr>
          <p:cNvSpPr txBox="1">
            <a:spLocks noChangeArrowheads="1"/>
          </p:cNvSpPr>
          <p:nvPr/>
        </p:nvSpPr>
        <p:spPr bwMode="auto">
          <a:xfrm>
            <a:off x="2362200" y="609600"/>
            <a:ext cx="5791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solidFill>
                  <a:srgbClr val="101CBC"/>
                </a:solidFill>
              </a:rPr>
              <a:t>Synthesis of Anti-inflammatory Drug:</a:t>
            </a:r>
          </a:p>
        </p:txBody>
      </p:sp>
      <p:sp>
        <p:nvSpPr>
          <p:cNvPr id="20483" name="TextBox 3">
            <a:extLst>
              <a:ext uri="{FF2B5EF4-FFF2-40B4-BE49-F238E27FC236}">
                <a16:creationId xmlns:a16="http://schemas.microsoft.com/office/drawing/2014/main" id="{DECACA7E-C5FB-E168-ECDA-A079B271551B}"/>
              </a:ext>
            </a:extLst>
          </p:cNvPr>
          <p:cNvSpPr txBox="1">
            <a:spLocks noChangeArrowheads="1"/>
          </p:cNvSpPr>
          <p:nvPr/>
        </p:nvSpPr>
        <p:spPr bwMode="auto">
          <a:xfrm>
            <a:off x="2438400" y="3810000"/>
            <a:ext cx="7391400" cy="36933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6">
            <a:extLst>
              <a:ext uri="{FF2B5EF4-FFF2-40B4-BE49-F238E27FC236}">
                <a16:creationId xmlns:a16="http://schemas.microsoft.com/office/drawing/2014/main" id="{48F868EB-F07F-1B23-D27F-8A462EC7BE7F}"/>
              </a:ext>
            </a:extLst>
          </p:cNvPr>
          <p:cNvSpPr>
            <a:spLocks noChangeArrowheads="1"/>
          </p:cNvSpPr>
          <p:nvPr/>
        </p:nvSpPr>
        <p:spPr bwMode="auto">
          <a:xfrm>
            <a:off x="4038600" y="2590801"/>
            <a:ext cx="3344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b="1">
                <a:solidFill>
                  <a:srgbClr val="101CBC"/>
                </a:solidFill>
              </a:rPr>
              <a:t>Hydrogen Activation by </a:t>
            </a:r>
          </a:p>
          <a:p>
            <a:pPr eaLnBrk="1" hangingPunct="1">
              <a:spcBef>
                <a:spcPct val="0"/>
              </a:spcBef>
              <a:buFontTx/>
              <a:buNone/>
            </a:pPr>
            <a:r>
              <a:rPr lang="en-US" altLang="en-US" sz="2400" b="1">
                <a:solidFill>
                  <a:srgbClr val="101CBC"/>
                </a:solidFill>
              </a:rPr>
              <a:t>Organometallic Catalysts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2DD2691-5232-CED0-E7C8-E9815D614632}"/>
              </a:ext>
            </a:extLst>
          </p:cNvPr>
          <p:cNvSpPr>
            <a:spLocks noGrp="1"/>
          </p:cNvSpPr>
          <p:nvPr>
            <p:ph type="title"/>
          </p:nvPr>
        </p:nvSpPr>
        <p:spPr/>
        <p:txBody>
          <a:bodyPr/>
          <a:lstStyle/>
          <a:p>
            <a:pPr eaLnBrk="1" hangingPunct="1"/>
            <a:r>
              <a:rPr lang="en-US" altLang="en-US" sz="4000"/>
              <a:t>Hydrogen Activation- But How?</a:t>
            </a:r>
          </a:p>
        </p:txBody>
      </p:sp>
      <p:graphicFrame>
        <p:nvGraphicFramePr>
          <p:cNvPr id="22530" name="Object 0">
            <a:extLst>
              <a:ext uri="{FF2B5EF4-FFF2-40B4-BE49-F238E27FC236}">
                <a16:creationId xmlns:a16="http://schemas.microsoft.com/office/drawing/2014/main" id="{E7517B75-1ADB-C5C8-6929-BF8F8B2FD3BF}"/>
              </a:ext>
            </a:extLst>
          </p:cNvPr>
          <p:cNvGraphicFramePr>
            <a:graphicFrameLocks noChangeAspect="1"/>
          </p:cNvGraphicFramePr>
          <p:nvPr>
            <p:ph idx="1"/>
          </p:nvPr>
        </p:nvGraphicFramePr>
        <p:xfrm>
          <a:off x="1905001" y="1905001"/>
          <a:ext cx="4689475" cy="4525963"/>
        </p:xfrm>
        <a:graphic>
          <a:graphicData uri="http://schemas.openxmlformats.org/presentationml/2006/ole">
            <mc:AlternateContent xmlns:mc="http://schemas.openxmlformats.org/markup-compatibility/2006">
              <mc:Choice xmlns:v="urn:schemas-microsoft-com:vml" Requires="v">
                <p:oleObj name="CS ChemDraw Drawing" r:id="rId2" imgW="5143500" imgH="4965700" progId="ChemDraw.Document.6.0">
                  <p:embed/>
                </p:oleObj>
              </mc:Choice>
              <mc:Fallback>
                <p:oleObj name="CS ChemDraw Drawing" r:id="rId2" imgW="5143500" imgH="4965700" progId="ChemDraw.Document.6.0">
                  <p:embed/>
                  <p:pic>
                    <p:nvPicPr>
                      <p:cNvPr id="22530" name="Object 0">
                        <a:extLst>
                          <a:ext uri="{FF2B5EF4-FFF2-40B4-BE49-F238E27FC236}">
                            <a16:creationId xmlns:a16="http://schemas.microsoft.com/office/drawing/2014/main" id="{E7517B75-1ADB-C5C8-6929-BF8F8B2FD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1905001"/>
                        <a:ext cx="468947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531" name="Picture 8" descr="Wilkinson's catalyst">
            <a:hlinkClick r:id="rId4" tooltip="Wilkinson's catalyst"/>
            <a:extLst>
              <a:ext uri="{FF2B5EF4-FFF2-40B4-BE49-F238E27FC236}">
                <a16:creationId xmlns:a16="http://schemas.microsoft.com/office/drawing/2014/main" id="{91B48CAD-148C-D709-EC9B-F9EBC1351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752600"/>
            <a:ext cx="19050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10" descr="Wilkinson's catalyst">
            <a:hlinkClick r:id="rId6" tooltip="Wilkinson's catalyst"/>
            <a:extLst>
              <a:ext uri="{FF2B5EF4-FFF2-40B4-BE49-F238E27FC236}">
                <a16:creationId xmlns:a16="http://schemas.microsoft.com/office/drawing/2014/main" id="{C99FF4C1-D800-F390-C2B6-1348EB366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3810001"/>
            <a:ext cx="19050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6">
            <a:extLst>
              <a:ext uri="{FF2B5EF4-FFF2-40B4-BE49-F238E27FC236}">
                <a16:creationId xmlns:a16="http://schemas.microsoft.com/office/drawing/2014/main" id="{0A6B6BDC-5AA2-72AB-C8B9-0B1179F206E0}"/>
              </a:ext>
            </a:extLst>
          </p:cNvPr>
          <p:cNvSpPr>
            <a:spLocks noChangeArrowheads="1"/>
          </p:cNvSpPr>
          <p:nvPr/>
        </p:nvSpPr>
        <p:spPr bwMode="auto">
          <a:xfrm>
            <a:off x="1828800" y="1445311"/>
            <a:ext cx="26721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b="1">
                <a:solidFill>
                  <a:srgbClr val="101CBC"/>
                </a:solidFill>
              </a:rPr>
              <a:t>Wilkinson's Catalyst, 1965</a:t>
            </a:r>
          </a:p>
          <a:p>
            <a:pPr eaLnBrk="1" hangingPunct="1">
              <a:spcBef>
                <a:spcPct val="0"/>
              </a:spcBef>
              <a:buFontTx/>
              <a:buNone/>
            </a:pPr>
            <a:endParaRPr lang="en-US" altLang="en-US" sz="1800"/>
          </a:p>
        </p:txBody>
      </p:sp>
      <p:sp>
        <p:nvSpPr>
          <p:cNvPr id="22534" name="Text Box 9">
            <a:extLst>
              <a:ext uri="{FF2B5EF4-FFF2-40B4-BE49-F238E27FC236}">
                <a16:creationId xmlns:a16="http://schemas.microsoft.com/office/drawing/2014/main" id="{DD8F8B36-60B9-EA3F-01D2-2BA67734481C}"/>
              </a:ext>
            </a:extLst>
          </p:cNvPr>
          <p:cNvSpPr txBox="1">
            <a:spLocks noChangeArrowheads="1"/>
          </p:cNvSpPr>
          <p:nvPr/>
        </p:nvSpPr>
        <p:spPr bwMode="auto">
          <a:xfrm>
            <a:off x="5562600" y="5029201"/>
            <a:ext cx="4419600" cy="64633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t>The H-H bond is strong (103 kcal/mol) and requires metal catalyst but how exactly?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FAE00C5F-0EFD-EA30-89C0-16E314E4D8C6}"/>
              </a:ext>
            </a:extLst>
          </p:cNvPr>
          <p:cNvSpPr txBox="1">
            <a:spLocks noChangeArrowheads="1"/>
          </p:cNvSpPr>
          <p:nvPr/>
        </p:nvSpPr>
        <p:spPr bwMode="auto">
          <a:xfrm>
            <a:off x="2209800" y="457200"/>
            <a:ext cx="807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solidFill>
                  <a:srgbClr val="101CBC"/>
                </a:solidFill>
              </a:rPr>
              <a:t>Famous discovery by Kubas et al.: Careful Observation</a:t>
            </a:r>
          </a:p>
        </p:txBody>
      </p:sp>
      <p:graphicFrame>
        <p:nvGraphicFramePr>
          <p:cNvPr id="23554" name="Object 3">
            <a:extLst>
              <a:ext uri="{FF2B5EF4-FFF2-40B4-BE49-F238E27FC236}">
                <a16:creationId xmlns:a16="http://schemas.microsoft.com/office/drawing/2014/main" id="{9D692DBB-6B9E-EDA1-3CBF-F5E26FAC4BF7}"/>
              </a:ext>
            </a:extLst>
          </p:cNvPr>
          <p:cNvGraphicFramePr>
            <a:graphicFrameLocks noChangeAspect="1"/>
          </p:cNvGraphicFramePr>
          <p:nvPr/>
        </p:nvGraphicFramePr>
        <p:xfrm>
          <a:off x="2438400" y="1143000"/>
          <a:ext cx="6248400" cy="1333500"/>
        </p:xfrm>
        <a:graphic>
          <a:graphicData uri="http://schemas.openxmlformats.org/presentationml/2006/ole">
            <mc:AlternateContent xmlns:mc="http://schemas.openxmlformats.org/markup-compatibility/2006">
              <mc:Choice xmlns:v="urn:schemas-microsoft-com:vml" Requires="v">
                <p:oleObj name="CS ChemDraw Drawing" r:id="rId2" imgW="27406600" imgH="5854700" progId="ChemDraw.Document.6.0">
                  <p:embed/>
                </p:oleObj>
              </mc:Choice>
              <mc:Fallback>
                <p:oleObj name="CS ChemDraw Drawing" r:id="rId2" imgW="27406600" imgH="5854700" progId="ChemDraw.Document.6.0">
                  <p:embed/>
                  <p:pic>
                    <p:nvPicPr>
                      <p:cNvPr id="23554" name="Object 3">
                        <a:extLst>
                          <a:ext uri="{FF2B5EF4-FFF2-40B4-BE49-F238E27FC236}">
                            <a16:creationId xmlns:a16="http://schemas.microsoft.com/office/drawing/2014/main" id="{9D692DBB-6B9E-EDA1-3CBF-F5E26FAC4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143000"/>
                        <a:ext cx="62484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3555" name="Object 4">
            <a:extLst>
              <a:ext uri="{FF2B5EF4-FFF2-40B4-BE49-F238E27FC236}">
                <a16:creationId xmlns:a16="http://schemas.microsoft.com/office/drawing/2014/main" id="{8013400B-D8FC-F872-5399-15CD17630C6E}"/>
              </a:ext>
            </a:extLst>
          </p:cNvPr>
          <p:cNvGraphicFramePr>
            <a:graphicFrameLocks noChangeAspect="1"/>
          </p:cNvGraphicFramePr>
          <p:nvPr/>
        </p:nvGraphicFramePr>
        <p:xfrm>
          <a:off x="1752600" y="3200401"/>
          <a:ext cx="8597900" cy="2487613"/>
        </p:xfrm>
        <a:graphic>
          <a:graphicData uri="http://schemas.openxmlformats.org/presentationml/2006/ole">
            <mc:AlternateContent xmlns:mc="http://schemas.openxmlformats.org/markup-compatibility/2006">
              <mc:Choice xmlns:v="urn:schemas-microsoft-com:vml" Requires="v">
                <p:oleObj name="CS ChemDraw Drawing" r:id="rId4" imgW="39433500" imgH="11417300" progId="ChemDraw.Document.6.0">
                  <p:embed/>
                </p:oleObj>
              </mc:Choice>
              <mc:Fallback>
                <p:oleObj name="CS ChemDraw Drawing" r:id="rId4" imgW="39433500" imgH="11417300" progId="ChemDraw.Document.6.0">
                  <p:embed/>
                  <p:pic>
                    <p:nvPicPr>
                      <p:cNvPr id="23555" name="Object 4">
                        <a:extLst>
                          <a:ext uri="{FF2B5EF4-FFF2-40B4-BE49-F238E27FC236}">
                            <a16:creationId xmlns:a16="http://schemas.microsoft.com/office/drawing/2014/main" id="{8013400B-D8FC-F872-5399-15CD17630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200401"/>
                        <a:ext cx="8597900" cy="248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5364" name="Object 5">
            <a:extLst>
              <a:ext uri="{FF2B5EF4-FFF2-40B4-BE49-F238E27FC236}">
                <a16:creationId xmlns:a16="http://schemas.microsoft.com/office/drawing/2014/main" id="{C49A4D11-A6F0-354B-2D98-D99ECDFFE036}"/>
              </a:ext>
            </a:extLst>
          </p:cNvPr>
          <p:cNvGraphicFramePr>
            <a:graphicFrameLocks noChangeAspect="1"/>
          </p:cNvGraphicFramePr>
          <p:nvPr/>
        </p:nvGraphicFramePr>
        <p:xfrm>
          <a:off x="4953000" y="2819401"/>
          <a:ext cx="2743200" cy="417513"/>
        </p:xfrm>
        <a:graphic>
          <a:graphicData uri="http://schemas.openxmlformats.org/presentationml/2006/ole">
            <mc:AlternateContent xmlns:mc="http://schemas.openxmlformats.org/markup-compatibility/2006">
              <mc:Choice xmlns:v="urn:schemas-microsoft-com:vml" Requires="v">
                <p:oleObj name="CS ChemDraw Drawing" r:id="rId6" imgW="8102600" imgH="1257300" progId="ChemDraw.Document.6.0">
                  <p:embed/>
                </p:oleObj>
              </mc:Choice>
              <mc:Fallback>
                <p:oleObj name="CS ChemDraw Drawing" r:id="rId6" imgW="8102600" imgH="1257300" progId="ChemDraw.Document.6.0">
                  <p:embed/>
                  <p:pic>
                    <p:nvPicPr>
                      <p:cNvPr id="15364" name="Object 5">
                        <a:extLst>
                          <a:ext uri="{FF2B5EF4-FFF2-40B4-BE49-F238E27FC236}">
                            <a16:creationId xmlns:a16="http://schemas.microsoft.com/office/drawing/2014/main" id="{C49A4D11-A6F0-354B-2D98-D99ECDFFE0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819401"/>
                        <a:ext cx="27432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5365" name="Object 6">
            <a:extLst>
              <a:ext uri="{FF2B5EF4-FFF2-40B4-BE49-F238E27FC236}">
                <a16:creationId xmlns:a16="http://schemas.microsoft.com/office/drawing/2014/main" id="{24DA89D8-3DBD-BFA7-215C-3A7E1C855622}"/>
              </a:ext>
            </a:extLst>
          </p:cNvPr>
          <p:cNvGraphicFramePr>
            <a:graphicFrameLocks noChangeAspect="1"/>
          </p:cNvGraphicFramePr>
          <p:nvPr/>
        </p:nvGraphicFramePr>
        <p:xfrm>
          <a:off x="5486400" y="5105401"/>
          <a:ext cx="2362200" cy="449263"/>
        </p:xfrm>
        <a:graphic>
          <a:graphicData uri="http://schemas.openxmlformats.org/presentationml/2006/ole">
            <mc:AlternateContent xmlns:mc="http://schemas.openxmlformats.org/markup-compatibility/2006">
              <mc:Choice xmlns:v="urn:schemas-microsoft-com:vml" Requires="v">
                <p:oleObj name="CS ChemDraw Drawing" r:id="rId8" imgW="6477000" imgH="1244600" progId="ChemDraw.Document.6.0">
                  <p:embed/>
                </p:oleObj>
              </mc:Choice>
              <mc:Fallback>
                <p:oleObj name="CS ChemDraw Drawing" r:id="rId8" imgW="6477000" imgH="1244600" progId="ChemDraw.Document.6.0">
                  <p:embed/>
                  <p:pic>
                    <p:nvPicPr>
                      <p:cNvPr id="15365" name="Object 6">
                        <a:extLst>
                          <a:ext uri="{FF2B5EF4-FFF2-40B4-BE49-F238E27FC236}">
                            <a16:creationId xmlns:a16="http://schemas.microsoft.com/office/drawing/2014/main" id="{24DA89D8-3DBD-BFA7-215C-3A7E1C855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5105401"/>
                        <a:ext cx="2362200"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58" name="Text Box 7">
            <a:extLst>
              <a:ext uri="{FF2B5EF4-FFF2-40B4-BE49-F238E27FC236}">
                <a16:creationId xmlns:a16="http://schemas.microsoft.com/office/drawing/2014/main" id="{61208282-F223-2453-9603-2066BB2B6840}"/>
              </a:ext>
            </a:extLst>
          </p:cNvPr>
          <p:cNvSpPr txBox="1">
            <a:spLocks noChangeArrowheads="1"/>
          </p:cNvSpPr>
          <p:nvPr/>
        </p:nvSpPr>
        <p:spPr bwMode="auto">
          <a:xfrm>
            <a:off x="5715000" y="5791200"/>
            <a:ext cx="2057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t>16 e Complex</a:t>
            </a:r>
          </a:p>
        </p:txBody>
      </p:sp>
      <p:graphicFrame>
        <p:nvGraphicFramePr>
          <p:cNvPr id="15366" name="Object 8">
            <a:extLst>
              <a:ext uri="{FF2B5EF4-FFF2-40B4-BE49-F238E27FC236}">
                <a16:creationId xmlns:a16="http://schemas.microsoft.com/office/drawing/2014/main" id="{82304686-DFCD-1728-4587-0E0CF7ED3905}"/>
              </a:ext>
            </a:extLst>
          </p:cNvPr>
          <p:cNvGraphicFramePr>
            <a:graphicFrameLocks noChangeAspect="1"/>
          </p:cNvGraphicFramePr>
          <p:nvPr/>
        </p:nvGraphicFramePr>
        <p:xfrm>
          <a:off x="5867400" y="3429000"/>
          <a:ext cx="400050" cy="1143000"/>
        </p:xfrm>
        <a:graphic>
          <a:graphicData uri="http://schemas.openxmlformats.org/presentationml/2006/ole">
            <mc:AlternateContent xmlns:mc="http://schemas.openxmlformats.org/markup-compatibility/2006">
              <mc:Choice xmlns:v="urn:schemas-microsoft-com:vml" Requires="v">
                <p:oleObj name="CS ChemDraw Drawing" r:id="rId10" imgW="1866900" imgH="5321300" progId="ChemDraw.Document.6.0">
                  <p:embed/>
                </p:oleObj>
              </mc:Choice>
              <mc:Fallback>
                <p:oleObj name="CS ChemDraw Drawing" r:id="rId10" imgW="1866900" imgH="5321300" progId="ChemDraw.Document.6.0">
                  <p:embed/>
                  <p:pic>
                    <p:nvPicPr>
                      <p:cNvPr id="15366" name="Object 8">
                        <a:extLst>
                          <a:ext uri="{FF2B5EF4-FFF2-40B4-BE49-F238E27FC236}">
                            <a16:creationId xmlns:a16="http://schemas.microsoft.com/office/drawing/2014/main" id="{82304686-DFCD-1728-4587-0E0CF7ED39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3429000"/>
                        <a:ext cx="4000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blinds(horizontal)">
                                      <p:cBhvr>
                                        <p:cTn id="7" dur="500"/>
                                        <p:tgtEl>
                                          <p:spTgt spid="153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blinds(horizontal)">
                                      <p:cBhvr>
                                        <p:cTn id="12" dur="500"/>
                                        <p:tgtEl>
                                          <p:spTgt spid="15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blinds(horizontal)">
                                      <p:cBhvr>
                                        <p:cTn id="17"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5">
            <a:extLst>
              <a:ext uri="{FF2B5EF4-FFF2-40B4-BE49-F238E27FC236}">
                <a16:creationId xmlns:a16="http://schemas.microsoft.com/office/drawing/2014/main" id="{20ECF143-18F2-6D64-A66C-2AC2FDE60913}"/>
              </a:ext>
            </a:extLst>
          </p:cNvPr>
          <p:cNvGraphicFramePr>
            <a:graphicFrameLocks noChangeAspect="1"/>
          </p:cNvGraphicFramePr>
          <p:nvPr/>
        </p:nvGraphicFramePr>
        <p:xfrm>
          <a:off x="3200400" y="1828801"/>
          <a:ext cx="5715000" cy="1389063"/>
        </p:xfrm>
        <a:graphic>
          <a:graphicData uri="http://schemas.openxmlformats.org/presentationml/2006/ole">
            <mc:AlternateContent xmlns:mc="http://schemas.openxmlformats.org/markup-compatibility/2006">
              <mc:Choice xmlns:v="urn:schemas-microsoft-com:vml" Requires="v">
                <p:oleObj name="CS ChemDraw Drawing" r:id="rId2" imgW="20586700" imgH="5003800" progId="ChemDraw.Document.6.0">
                  <p:embed/>
                </p:oleObj>
              </mc:Choice>
              <mc:Fallback>
                <p:oleObj name="CS ChemDraw Drawing" r:id="rId2" imgW="20586700" imgH="5003800" progId="ChemDraw.Document.6.0">
                  <p:embed/>
                  <p:pic>
                    <p:nvPicPr>
                      <p:cNvPr id="24577" name="Object 5">
                        <a:extLst>
                          <a:ext uri="{FF2B5EF4-FFF2-40B4-BE49-F238E27FC236}">
                            <a16:creationId xmlns:a16="http://schemas.microsoft.com/office/drawing/2014/main" id="{20ECF143-18F2-6D64-A66C-2AC2FDE60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828801"/>
                        <a:ext cx="5715000" cy="138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4578" name="Object 6">
            <a:extLst>
              <a:ext uri="{FF2B5EF4-FFF2-40B4-BE49-F238E27FC236}">
                <a16:creationId xmlns:a16="http://schemas.microsoft.com/office/drawing/2014/main" id="{05D9B848-1FDA-60F1-74A2-FD09F45E2D98}"/>
              </a:ext>
            </a:extLst>
          </p:cNvPr>
          <p:cNvGraphicFramePr>
            <a:graphicFrameLocks noChangeAspect="1"/>
          </p:cNvGraphicFramePr>
          <p:nvPr/>
        </p:nvGraphicFramePr>
        <p:xfrm>
          <a:off x="1905000" y="457201"/>
          <a:ext cx="1676400" cy="1027113"/>
        </p:xfrm>
        <a:graphic>
          <a:graphicData uri="http://schemas.openxmlformats.org/presentationml/2006/ole">
            <mc:AlternateContent xmlns:mc="http://schemas.openxmlformats.org/markup-compatibility/2006">
              <mc:Choice xmlns:v="urn:schemas-microsoft-com:vml" Requires="v">
                <p:oleObj name="CS ChemDraw Drawing" r:id="rId4" imgW="6604000" imgH="4051300" progId="ChemDraw.Document.6.0">
                  <p:embed/>
                </p:oleObj>
              </mc:Choice>
              <mc:Fallback>
                <p:oleObj name="CS ChemDraw Drawing" r:id="rId4" imgW="6604000" imgH="4051300" progId="ChemDraw.Document.6.0">
                  <p:embed/>
                  <p:pic>
                    <p:nvPicPr>
                      <p:cNvPr id="24578" name="Object 6">
                        <a:extLst>
                          <a:ext uri="{FF2B5EF4-FFF2-40B4-BE49-F238E27FC236}">
                            <a16:creationId xmlns:a16="http://schemas.microsoft.com/office/drawing/2014/main" id="{05D9B848-1FDA-60F1-74A2-FD09F45E2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57201"/>
                        <a:ext cx="1676400"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4579" name="Text Box 7">
            <a:extLst>
              <a:ext uri="{FF2B5EF4-FFF2-40B4-BE49-F238E27FC236}">
                <a16:creationId xmlns:a16="http://schemas.microsoft.com/office/drawing/2014/main" id="{AD4E3BC9-323E-6EE5-8F7C-1AF80FEDE1E2}"/>
              </a:ext>
            </a:extLst>
          </p:cNvPr>
          <p:cNvSpPr txBox="1">
            <a:spLocks noChangeArrowheads="1"/>
          </p:cNvSpPr>
          <p:nvPr/>
        </p:nvSpPr>
        <p:spPr bwMode="auto">
          <a:xfrm>
            <a:off x="2438400" y="3200400"/>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b="1">
                <a:solidFill>
                  <a:srgbClr val="101CBC"/>
                </a:solidFill>
              </a:rPr>
              <a:t>What is the Structure of this Yellow complex??</a:t>
            </a:r>
          </a:p>
        </p:txBody>
      </p:sp>
      <p:graphicFrame>
        <p:nvGraphicFramePr>
          <p:cNvPr id="24580" name="Object 8">
            <a:extLst>
              <a:ext uri="{FF2B5EF4-FFF2-40B4-BE49-F238E27FC236}">
                <a16:creationId xmlns:a16="http://schemas.microsoft.com/office/drawing/2014/main" id="{0462A3EF-8F0B-8BA8-1EB2-1D7BB6431B19}"/>
              </a:ext>
            </a:extLst>
          </p:cNvPr>
          <p:cNvGraphicFramePr>
            <a:graphicFrameLocks noChangeAspect="1"/>
          </p:cNvGraphicFramePr>
          <p:nvPr/>
        </p:nvGraphicFramePr>
        <p:xfrm>
          <a:off x="3200401" y="3810000"/>
          <a:ext cx="4525963" cy="1060450"/>
        </p:xfrm>
        <a:graphic>
          <a:graphicData uri="http://schemas.openxmlformats.org/presentationml/2006/ole">
            <mc:AlternateContent xmlns:mc="http://schemas.openxmlformats.org/markup-compatibility/2006">
              <mc:Choice xmlns:v="urn:schemas-microsoft-com:vml" Requires="v">
                <p:oleObj name="CS ChemDraw Drawing" r:id="rId6" imgW="15697200" imgH="3670300" progId="ChemDraw.Document.6.0">
                  <p:embed/>
                </p:oleObj>
              </mc:Choice>
              <mc:Fallback>
                <p:oleObj name="CS ChemDraw Drawing" r:id="rId6" imgW="15697200" imgH="3670300" progId="ChemDraw.Document.6.0">
                  <p:embed/>
                  <p:pic>
                    <p:nvPicPr>
                      <p:cNvPr id="24580" name="Object 8">
                        <a:extLst>
                          <a:ext uri="{FF2B5EF4-FFF2-40B4-BE49-F238E27FC236}">
                            <a16:creationId xmlns:a16="http://schemas.microsoft.com/office/drawing/2014/main" id="{0462A3EF-8F0B-8BA8-1EB2-1D7BB6431B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1" y="3810000"/>
                        <a:ext cx="452596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4581" name="Text Box 9">
            <a:extLst>
              <a:ext uri="{FF2B5EF4-FFF2-40B4-BE49-F238E27FC236}">
                <a16:creationId xmlns:a16="http://schemas.microsoft.com/office/drawing/2014/main" id="{47E22E7D-7D63-DAC8-E77A-5A6D0F36AC04}"/>
              </a:ext>
            </a:extLst>
          </p:cNvPr>
          <p:cNvSpPr txBox="1">
            <a:spLocks noChangeArrowheads="1"/>
          </p:cNvSpPr>
          <p:nvPr/>
        </p:nvSpPr>
        <p:spPr bwMode="auto">
          <a:xfrm>
            <a:off x="1905000" y="5181600"/>
            <a:ext cx="8382000" cy="92333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t>IR did not show any characteristic band (for M-H)  between 1700-2300 cm</a:t>
            </a:r>
            <a:r>
              <a:rPr lang="en-US" altLang="en-US" sz="1800" baseline="30000"/>
              <a:t>-1 </a:t>
            </a:r>
            <a:r>
              <a:rPr lang="en-US" altLang="en-US" sz="1800"/>
              <a:t>!! </a:t>
            </a:r>
            <a:r>
              <a:rPr lang="ja-JP" altLang="en-US" sz="1800"/>
              <a:t>“</a:t>
            </a:r>
            <a:r>
              <a:rPr lang="en-US" altLang="ja-JP" sz="1800"/>
              <a:t> </a:t>
            </a:r>
            <a:r>
              <a:rPr lang="en-US" altLang="ja-JP" sz="1800" b="1" i="1" u="sng"/>
              <a:t>the bonding of the hydrogen to these metal complexes may be novel</a:t>
            </a:r>
            <a:r>
              <a:rPr lang="ja-JP" altLang="en-US" sz="1800"/>
              <a:t>”</a:t>
            </a:r>
            <a:r>
              <a:rPr lang="en-US" altLang="ja-JP" sz="1800"/>
              <a:t> –</a:t>
            </a:r>
            <a:r>
              <a:rPr lang="en-US" altLang="ja-JP" sz="1800" i="1"/>
              <a:t>Chem. Commun</a:t>
            </a:r>
            <a:r>
              <a:rPr lang="en-US" altLang="ja-JP" sz="1800"/>
              <a:t>. </a:t>
            </a:r>
            <a:r>
              <a:rPr lang="en-US" altLang="ja-JP" sz="1800" b="1"/>
              <a:t>1980</a:t>
            </a:r>
            <a:r>
              <a:rPr lang="en-US" altLang="ja-JP" sz="1800"/>
              <a:t>, 61.</a:t>
            </a:r>
            <a:endParaRPr lang="en-US" altLang="en-US" sz="1800" baseline="30000"/>
          </a:p>
        </p:txBody>
      </p:sp>
      <p:sp>
        <p:nvSpPr>
          <p:cNvPr id="24582" name="Text Box 10">
            <a:extLst>
              <a:ext uri="{FF2B5EF4-FFF2-40B4-BE49-F238E27FC236}">
                <a16:creationId xmlns:a16="http://schemas.microsoft.com/office/drawing/2014/main" id="{97BA863A-1FC3-528F-7D6F-3DD2D22F26B0}"/>
              </a:ext>
            </a:extLst>
          </p:cNvPr>
          <p:cNvSpPr txBox="1">
            <a:spLocks noChangeArrowheads="1"/>
          </p:cNvSpPr>
          <p:nvPr/>
        </p:nvSpPr>
        <p:spPr bwMode="auto">
          <a:xfrm>
            <a:off x="4114800" y="838200"/>
            <a:ext cx="2057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t>16 e Complexes</a:t>
            </a:r>
          </a:p>
        </p:txBody>
      </p:sp>
      <p:sp>
        <p:nvSpPr>
          <p:cNvPr id="24583" name="Rectangle 9">
            <a:extLst>
              <a:ext uri="{FF2B5EF4-FFF2-40B4-BE49-F238E27FC236}">
                <a16:creationId xmlns:a16="http://schemas.microsoft.com/office/drawing/2014/main" id="{60D23CE2-8966-F863-8807-1CAD9E1241A8}"/>
              </a:ext>
            </a:extLst>
          </p:cNvPr>
          <p:cNvSpPr>
            <a:spLocks noChangeArrowheads="1"/>
          </p:cNvSpPr>
          <p:nvPr/>
        </p:nvSpPr>
        <p:spPr bwMode="auto">
          <a:xfrm>
            <a:off x="1905000" y="152400"/>
            <a:ext cx="4495800" cy="1524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1" name="Object 4">
            <a:extLst>
              <a:ext uri="{FF2B5EF4-FFF2-40B4-BE49-F238E27FC236}">
                <a16:creationId xmlns:a16="http://schemas.microsoft.com/office/drawing/2014/main" id="{19310C39-C7C7-FEC2-CD1C-66120190B3D0}"/>
              </a:ext>
            </a:extLst>
          </p:cNvPr>
          <p:cNvGraphicFramePr>
            <a:graphicFrameLocks noChangeAspect="1"/>
          </p:cNvGraphicFramePr>
          <p:nvPr/>
        </p:nvGraphicFramePr>
        <p:xfrm>
          <a:off x="2671763" y="681039"/>
          <a:ext cx="5683250" cy="1381125"/>
        </p:xfrm>
        <a:graphic>
          <a:graphicData uri="http://schemas.openxmlformats.org/presentationml/2006/ole">
            <mc:AlternateContent xmlns:mc="http://schemas.openxmlformats.org/markup-compatibility/2006">
              <mc:Choice xmlns:v="urn:schemas-microsoft-com:vml" Requires="v">
                <p:oleObj name="CS ChemDraw Drawing" r:id="rId2" imgW="20612100" imgH="5016500" progId="ChemDraw.Document.6.0">
                  <p:embed/>
                </p:oleObj>
              </mc:Choice>
              <mc:Fallback>
                <p:oleObj name="CS ChemDraw Drawing" r:id="rId2" imgW="20612100" imgH="5016500" progId="ChemDraw.Document.6.0">
                  <p:embed/>
                  <p:pic>
                    <p:nvPicPr>
                      <p:cNvPr id="25601" name="Object 4">
                        <a:extLst>
                          <a:ext uri="{FF2B5EF4-FFF2-40B4-BE49-F238E27FC236}">
                            <a16:creationId xmlns:a16="http://schemas.microsoft.com/office/drawing/2014/main" id="{19310C39-C7C7-FEC2-CD1C-66120190B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681039"/>
                        <a:ext cx="568325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5602" name="Text Box 5">
            <a:extLst>
              <a:ext uri="{FF2B5EF4-FFF2-40B4-BE49-F238E27FC236}">
                <a16:creationId xmlns:a16="http://schemas.microsoft.com/office/drawing/2014/main" id="{B6777853-5D11-B9CB-975B-E94ABA1D6A00}"/>
              </a:ext>
            </a:extLst>
          </p:cNvPr>
          <p:cNvSpPr txBox="1">
            <a:spLocks noChangeArrowheads="1"/>
          </p:cNvSpPr>
          <p:nvPr/>
        </p:nvSpPr>
        <p:spPr bwMode="auto">
          <a:xfrm>
            <a:off x="2209800" y="1981201"/>
            <a:ext cx="8229600" cy="106182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t>Single Crystal X-ray diffraction was frustrating: Location of the hydrogen.</a:t>
            </a:r>
          </a:p>
          <a:p>
            <a:pPr eaLnBrk="1" hangingPunct="1">
              <a:spcBef>
                <a:spcPct val="50000"/>
              </a:spcBef>
              <a:buFontTx/>
              <a:buNone/>
            </a:pPr>
            <a:r>
              <a:rPr lang="en-US" altLang="en-US" sz="1800"/>
              <a:t>Neutron diffraction study needed very large crystals (10 mm</a:t>
            </a:r>
            <a:r>
              <a:rPr lang="en-US" altLang="en-US" sz="1800" baseline="30000"/>
              <a:t>3</a:t>
            </a:r>
            <a:r>
              <a:rPr lang="en-US" altLang="en-US" sz="1800"/>
              <a:t>) and Neutron diffraction data at 173 K confirmed the presence side on bonded dihydrogen metal complex. </a:t>
            </a:r>
          </a:p>
        </p:txBody>
      </p:sp>
      <p:pic>
        <p:nvPicPr>
          <p:cNvPr id="25603" name="Picture 6" descr="scan0001">
            <a:extLst>
              <a:ext uri="{FF2B5EF4-FFF2-40B4-BE49-F238E27FC236}">
                <a16:creationId xmlns:a16="http://schemas.microsoft.com/office/drawing/2014/main" id="{77226908-2BAE-F876-4BE2-55D90850C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3733800"/>
            <a:ext cx="19859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7">
            <a:extLst>
              <a:ext uri="{FF2B5EF4-FFF2-40B4-BE49-F238E27FC236}">
                <a16:creationId xmlns:a16="http://schemas.microsoft.com/office/drawing/2014/main" id="{95B173D6-C203-76B2-FC38-BCEFB3E5F233}"/>
              </a:ext>
            </a:extLst>
          </p:cNvPr>
          <p:cNvSpPr txBox="1">
            <a:spLocks noChangeArrowheads="1"/>
          </p:cNvSpPr>
          <p:nvPr/>
        </p:nvSpPr>
        <p:spPr bwMode="auto">
          <a:xfrm>
            <a:off x="7467600" y="4648200"/>
            <a:ext cx="2590800" cy="92333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a:t>H-H bond distance -0.84 Ǻ (free H-H distance 0.74 Ǻ)</a:t>
            </a:r>
          </a:p>
        </p:txBody>
      </p:sp>
      <p:graphicFrame>
        <p:nvGraphicFramePr>
          <p:cNvPr id="25605" name="Object 8">
            <a:extLst>
              <a:ext uri="{FF2B5EF4-FFF2-40B4-BE49-F238E27FC236}">
                <a16:creationId xmlns:a16="http://schemas.microsoft.com/office/drawing/2014/main" id="{0A11AB40-DE09-FFC3-98C1-82AD57DA80B8}"/>
              </a:ext>
            </a:extLst>
          </p:cNvPr>
          <p:cNvGraphicFramePr>
            <a:graphicFrameLocks noChangeAspect="1"/>
          </p:cNvGraphicFramePr>
          <p:nvPr/>
        </p:nvGraphicFramePr>
        <p:xfrm>
          <a:off x="2362200" y="4114801"/>
          <a:ext cx="2819400" cy="474663"/>
        </p:xfrm>
        <a:graphic>
          <a:graphicData uri="http://schemas.openxmlformats.org/presentationml/2006/ole">
            <mc:AlternateContent xmlns:mc="http://schemas.openxmlformats.org/markup-compatibility/2006">
              <mc:Choice xmlns:v="urn:schemas-microsoft-com:vml" Requires="v">
                <p:oleObj name="CS ChemDraw Drawing" r:id="rId5" imgW="7366000" imgH="1244600" progId="ChemDraw.Document.6.0">
                  <p:embed/>
                </p:oleObj>
              </mc:Choice>
              <mc:Fallback>
                <p:oleObj name="CS ChemDraw Drawing" r:id="rId5" imgW="7366000" imgH="1244600" progId="ChemDraw.Document.6.0">
                  <p:embed/>
                  <p:pic>
                    <p:nvPicPr>
                      <p:cNvPr id="25605" name="Object 8">
                        <a:extLst>
                          <a:ext uri="{FF2B5EF4-FFF2-40B4-BE49-F238E27FC236}">
                            <a16:creationId xmlns:a16="http://schemas.microsoft.com/office/drawing/2014/main" id="{0A11AB40-DE09-FFC3-98C1-82AD57DA8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114801"/>
                        <a:ext cx="28194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5606" name="Object 9">
            <a:extLst>
              <a:ext uri="{FF2B5EF4-FFF2-40B4-BE49-F238E27FC236}">
                <a16:creationId xmlns:a16="http://schemas.microsoft.com/office/drawing/2014/main" id="{11E949FF-91FB-A8C0-F3E7-D31A1D9D5306}"/>
              </a:ext>
            </a:extLst>
          </p:cNvPr>
          <p:cNvGraphicFramePr>
            <a:graphicFrameLocks noChangeAspect="1"/>
          </p:cNvGraphicFramePr>
          <p:nvPr/>
        </p:nvGraphicFramePr>
        <p:xfrm>
          <a:off x="2362200" y="4724400"/>
          <a:ext cx="2743200" cy="1301750"/>
        </p:xfrm>
        <a:graphic>
          <a:graphicData uri="http://schemas.openxmlformats.org/presentationml/2006/ole">
            <mc:AlternateContent xmlns:mc="http://schemas.openxmlformats.org/markup-compatibility/2006">
              <mc:Choice xmlns:v="urn:schemas-microsoft-com:vml" Requires="v">
                <p:oleObj name="CS ChemDraw Drawing" r:id="rId7" imgW="11696700" imgH="5562600" progId="ChemDraw.Document.6.0">
                  <p:embed/>
                </p:oleObj>
              </mc:Choice>
              <mc:Fallback>
                <p:oleObj name="CS ChemDraw Drawing" r:id="rId7" imgW="11696700" imgH="5562600" progId="ChemDraw.Document.6.0">
                  <p:embed/>
                  <p:pic>
                    <p:nvPicPr>
                      <p:cNvPr id="25606" name="Object 9">
                        <a:extLst>
                          <a:ext uri="{FF2B5EF4-FFF2-40B4-BE49-F238E27FC236}">
                            <a16:creationId xmlns:a16="http://schemas.microsoft.com/office/drawing/2014/main" id="{11E949FF-91FB-A8C0-F3E7-D31A1D9D5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724400"/>
                        <a:ext cx="2743200"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5607" name="Text Box 10">
            <a:extLst>
              <a:ext uri="{FF2B5EF4-FFF2-40B4-BE49-F238E27FC236}">
                <a16:creationId xmlns:a16="http://schemas.microsoft.com/office/drawing/2014/main" id="{5F844671-9D4C-1D81-894F-405773FDF8D9}"/>
              </a:ext>
            </a:extLst>
          </p:cNvPr>
          <p:cNvSpPr txBox="1">
            <a:spLocks noChangeArrowheads="1"/>
          </p:cNvSpPr>
          <p:nvPr/>
        </p:nvSpPr>
        <p:spPr bwMode="auto">
          <a:xfrm>
            <a:off x="7315200" y="5867400"/>
            <a:ext cx="289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400" i="1"/>
              <a:t>J. Am. Chem. Soc.</a:t>
            </a:r>
            <a:r>
              <a:rPr lang="en-US" altLang="en-US" sz="1400"/>
              <a:t> </a:t>
            </a:r>
            <a:r>
              <a:rPr lang="en-US" altLang="en-US" sz="1400" b="1"/>
              <a:t>1984</a:t>
            </a:r>
            <a:r>
              <a:rPr lang="en-US" altLang="en-US" sz="1400"/>
              <a:t>, </a:t>
            </a:r>
            <a:r>
              <a:rPr lang="en-US" altLang="en-US" sz="1400" i="1"/>
              <a:t>106</a:t>
            </a:r>
            <a:r>
              <a:rPr lang="en-US" altLang="en-US" sz="1400"/>
              <a:t>, 451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descr="FG09_033">
            <a:extLst>
              <a:ext uri="{FF2B5EF4-FFF2-40B4-BE49-F238E27FC236}">
                <a16:creationId xmlns:a16="http://schemas.microsoft.com/office/drawing/2014/main" id="{84D61073-F2F5-48DA-3294-EA14F7F4697E}"/>
              </a:ext>
            </a:extLst>
          </p:cNvPr>
          <p:cNvPicPr>
            <a:picLocks noChangeAspect="1" noChangeArrowheads="1"/>
          </p:cNvPicPr>
          <p:nvPr/>
        </p:nvPicPr>
        <p:blipFill>
          <a:blip r:embed="rId2">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t="19493" r="50011" b="29523"/>
          <a:stretch>
            <a:fillRect/>
          </a:stretch>
        </p:blipFill>
        <p:spPr bwMode="auto">
          <a:xfrm>
            <a:off x="6172200" y="3124201"/>
            <a:ext cx="40386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4" descr="FG09_032">
            <a:extLst>
              <a:ext uri="{FF2B5EF4-FFF2-40B4-BE49-F238E27FC236}">
                <a16:creationId xmlns:a16="http://schemas.microsoft.com/office/drawing/2014/main" id="{19A25C51-61E0-01FE-7334-1E7FADDFDC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3124200"/>
            <a:ext cx="44196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a:extLst>
              <a:ext uri="{FF2B5EF4-FFF2-40B4-BE49-F238E27FC236}">
                <a16:creationId xmlns:a16="http://schemas.microsoft.com/office/drawing/2014/main" id="{1DB5A97E-D80C-C2FA-F154-600FA74D27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990601"/>
            <a:ext cx="6172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6">
            <a:extLst>
              <a:ext uri="{FF2B5EF4-FFF2-40B4-BE49-F238E27FC236}">
                <a16:creationId xmlns:a16="http://schemas.microsoft.com/office/drawing/2014/main" id="{59C184A6-D704-F13A-EC5C-775829C81DE2}"/>
              </a:ext>
            </a:extLst>
          </p:cNvPr>
          <p:cNvSpPr txBox="1">
            <a:spLocks noChangeArrowheads="1"/>
          </p:cNvSpPr>
          <p:nvPr/>
        </p:nvSpPr>
        <p:spPr bwMode="auto">
          <a:xfrm>
            <a:off x="2133600" y="2286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b="1">
                <a:solidFill>
                  <a:srgbClr val="101CBC"/>
                </a:solidFill>
              </a:rPr>
              <a:t>Metal-hydrogen bonding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 calcmode="lin" valueType="num">
                                      <p:cBhvr additive="base">
                                        <p:cTn id="7" dur="500" fill="hold"/>
                                        <p:tgtEl>
                                          <p:spTgt spid="50181"/>
                                        </p:tgtEl>
                                        <p:attrNameLst>
                                          <p:attrName>ppt_x</p:attrName>
                                        </p:attrNameLst>
                                      </p:cBhvr>
                                      <p:tavLst>
                                        <p:tav tm="0">
                                          <p:val>
                                            <p:strVal val="#ppt_x"/>
                                          </p:val>
                                        </p:tav>
                                        <p:tav tm="100000">
                                          <p:val>
                                            <p:strVal val="#ppt_x"/>
                                          </p:val>
                                        </p:tav>
                                      </p:tavLst>
                                    </p:anim>
                                    <p:anim calcmode="lin" valueType="num">
                                      <p:cBhvr additive="base">
                                        <p:cTn id="8"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4">
            <a:extLst>
              <a:ext uri="{FF2B5EF4-FFF2-40B4-BE49-F238E27FC236}">
                <a16:creationId xmlns:a16="http://schemas.microsoft.com/office/drawing/2014/main" id="{5067077F-1B8B-0B81-D613-430983D64302}"/>
              </a:ext>
            </a:extLst>
          </p:cNvPr>
          <p:cNvSpPr txBox="1">
            <a:spLocks noChangeArrowheads="1"/>
          </p:cNvSpPr>
          <p:nvPr/>
        </p:nvSpPr>
        <p:spPr bwMode="auto">
          <a:xfrm>
            <a:off x="2438400" y="533400"/>
            <a:ext cx="449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None/>
            </a:pPr>
            <a:r>
              <a:rPr lang="en-US" altLang="en-US" sz="1800" b="1">
                <a:solidFill>
                  <a:srgbClr val="101CBC"/>
                </a:solidFill>
              </a:rPr>
              <a:t>Spectroscopic Proof: NMR</a:t>
            </a:r>
          </a:p>
        </p:txBody>
      </p:sp>
      <p:pic>
        <p:nvPicPr>
          <p:cNvPr id="56326" name="Picture 6">
            <a:extLst>
              <a:ext uri="{FF2B5EF4-FFF2-40B4-BE49-F238E27FC236}">
                <a16:creationId xmlns:a16="http://schemas.microsoft.com/office/drawing/2014/main" id="{D9EBA97A-CB59-BABD-871B-1B5363A44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038601"/>
            <a:ext cx="6172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1" name="Object 7">
            <a:extLst>
              <a:ext uri="{FF2B5EF4-FFF2-40B4-BE49-F238E27FC236}">
                <a16:creationId xmlns:a16="http://schemas.microsoft.com/office/drawing/2014/main" id="{FABBEFB2-3185-F8BE-9212-C2A40BDE9AD5}"/>
              </a:ext>
            </a:extLst>
          </p:cNvPr>
          <p:cNvGraphicFramePr>
            <a:graphicFrameLocks noChangeAspect="1"/>
          </p:cNvGraphicFramePr>
          <p:nvPr/>
        </p:nvGraphicFramePr>
        <p:xfrm>
          <a:off x="2743201" y="1381125"/>
          <a:ext cx="5872163" cy="1371600"/>
        </p:xfrm>
        <a:graphic>
          <a:graphicData uri="http://schemas.openxmlformats.org/presentationml/2006/ole">
            <mc:AlternateContent xmlns:mc="http://schemas.openxmlformats.org/markup-compatibility/2006">
              <mc:Choice xmlns:v="urn:schemas-microsoft-com:vml" Requires="v">
                <p:oleObj name="CS ChemDraw Drawing" r:id="rId3" imgW="21551900" imgH="5041900" progId="ChemDraw.Document.6.0">
                  <p:embed/>
                </p:oleObj>
              </mc:Choice>
              <mc:Fallback>
                <p:oleObj name="CS ChemDraw Drawing" r:id="rId3" imgW="21551900" imgH="5041900" progId="ChemDraw.Document.6.0">
                  <p:embed/>
                  <p:pic>
                    <p:nvPicPr>
                      <p:cNvPr id="27651" name="Object 7">
                        <a:extLst>
                          <a:ext uri="{FF2B5EF4-FFF2-40B4-BE49-F238E27FC236}">
                            <a16:creationId xmlns:a16="http://schemas.microsoft.com/office/drawing/2014/main" id="{FABBEFB2-3185-F8BE-9212-C2A40BDE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1381125"/>
                        <a:ext cx="587216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7652" name="Object 8">
            <a:extLst>
              <a:ext uri="{FF2B5EF4-FFF2-40B4-BE49-F238E27FC236}">
                <a16:creationId xmlns:a16="http://schemas.microsoft.com/office/drawing/2014/main" id="{F0A042AB-9261-165B-8260-EC2BBB7514E2}"/>
              </a:ext>
            </a:extLst>
          </p:cNvPr>
          <p:cNvGraphicFramePr>
            <a:graphicFrameLocks noChangeAspect="1"/>
          </p:cNvGraphicFramePr>
          <p:nvPr/>
        </p:nvGraphicFramePr>
        <p:xfrm>
          <a:off x="5562601" y="2514600"/>
          <a:ext cx="803275" cy="990600"/>
        </p:xfrm>
        <a:graphic>
          <a:graphicData uri="http://schemas.openxmlformats.org/presentationml/2006/ole">
            <mc:AlternateContent xmlns:mc="http://schemas.openxmlformats.org/markup-compatibility/2006">
              <mc:Choice xmlns:v="urn:schemas-microsoft-com:vml" Requires="v">
                <p:oleObj name="CS ChemDraw Drawing" r:id="rId5" imgW="2984500" imgH="3670300" progId="ChemDraw.Document.6.0">
                  <p:embed/>
                </p:oleObj>
              </mc:Choice>
              <mc:Fallback>
                <p:oleObj name="CS ChemDraw Drawing" r:id="rId5" imgW="2984500" imgH="3670300" progId="ChemDraw.Document.6.0">
                  <p:embed/>
                  <p:pic>
                    <p:nvPicPr>
                      <p:cNvPr id="27652" name="Object 8">
                        <a:extLst>
                          <a:ext uri="{FF2B5EF4-FFF2-40B4-BE49-F238E27FC236}">
                            <a16:creationId xmlns:a16="http://schemas.microsoft.com/office/drawing/2014/main" id="{F0A042AB-9261-165B-8260-EC2BBB7514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1" y="2514600"/>
                        <a:ext cx="8032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7653" name="Object 9">
            <a:extLst>
              <a:ext uri="{FF2B5EF4-FFF2-40B4-BE49-F238E27FC236}">
                <a16:creationId xmlns:a16="http://schemas.microsoft.com/office/drawing/2014/main" id="{3DE9847E-2C8A-BF81-001D-698294CE5AA1}"/>
              </a:ext>
            </a:extLst>
          </p:cNvPr>
          <p:cNvGraphicFramePr>
            <a:graphicFrameLocks noChangeAspect="1"/>
          </p:cNvGraphicFramePr>
          <p:nvPr/>
        </p:nvGraphicFramePr>
        <p:xfrm>
          <a:off x="7162800" y="2514601"/>
          <a:ext cx="1066800" cy="919163"/>
        </p:xfrm>
        <a:graphic>
          <a:graphicData uri="http://schemas.openxmlformats.org/presentationml/2006/ole">
            <mc:AlternateContent xmlns:mc="http://schemas.openxmlformats.org/markup-compatibility/2006">
              <mc:Choice xmlns:v="urn:schemas-microsoft-com:vml" Requires="v">
                <p:oleObj name="CS ChemDraw Drawing" r:id="rId7" imgW="3771900" imgH="3251200" progId="ChemDraw.Document.6.0">
                  <p:embed/>
                </p:oleObj>
              </mc:Choice>
              <mc:Fallback>
                <p:oleObj name="CS ChemDraw Drawing" r:id="rId7" imgW="3771900" imgH="3251200" progId="ChemDraw.Document.6.0">
                  <p:embed/>
                  <p:pic>
                    <p:nvPicPr>
                      <p:cNvPr id="27653" name="Object 9">
                        <a:extLst>
                          <a:ext uri="{FF2B5EF4-FFF2-40B4-BE49-F238E27FC236}">
                            <a16:creationId xmlns:a16="http://schemas.microsoft.com/office/drawing/2014/main" id="{3DE9847E-2C8A-BF81-001D-698294CE5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2514601"/>
                        <a:ext cx="106680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7654" name="Text Box 10">
            <a:extLst>
              <a:ext uri="{FF2B5EF4-FFF2-40B4-BE49-F238E27FC236}">
                <a16:creationId xmlns:a16="http://schemas.microsoft.com/office/drawing/2014/main" id="{C374BE2E-DD5A-DBC3-E684-D766EB10C3A2}"/>
              </a:ext>
            </a:extLst>
          </p:cNvPr>
          <p:cNvSpPr txBox="1">
            <a:spLocks noChangeArrowheads="1"/>
          </p:cNvSpPr>
          <p:nvPr/>
        </p:nvSpPr>
        <p:spPr bwMode="auto">
          <a:xfrm>
            <a:off x="6934201" y="3429000"/>
            <a:ext cx="2264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t>J HD = 33 Hz observed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326"/>
                                        </p:tgtEl>
                                        <p:attrNameLst>
                                          <p:attrName>style.visibility</p:attrName>
                                        </p:attrNameLst>
                                      </p:cBhvr>
                                      <p:to>
                                        <p:strVal val="visible"/>
                                      </p:to>
                                    </p:set>
                                    <p:anim calcmode="lin" valueType="num">
                                      <p:cBhvr additive="base">
                                        <p:cTn id="7" dur="500" fill="hold"/>
                                        <p:tgtEl>
                                          <p:spTgt spid="56326"/>
                                        </p:tgtEl>
                                        <p:attrNameLst>
                                          <p:attrName>ppt_x</p:attrName>
                                        </p:attrNameLst>
                                      </p:cBhvr>
                                      <p:tavLst>
                                        <p:tav tm="0">
                                          <p:val>
                                            <p:strVal val="#ppt_x"/>
                                          </p:val>
                                        </p:tav>
                                        <p:tav tm="100000">
                                          <p:val>
                                            <p:strVal val="#ppt_x"/>
                                          </p:val>
                                        </p:tav>
                                      </p:tavLst>
                                    </p:anim>
                                    <p:anim calcmode="lin" valueType="num">
                                      <p:cBhvr additive="base">
                                        <p:cTn id="8" dur="500" fill="hold"/>
                                        <p:tgtEl>
                                          <p:spTgt spid="56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33F3-F010-9CDE-3FA9-DD36C5B6B8C2}"/>
              </a:ext>
            </a:extLst>
          </p:cNvPr>
          <p:cNvSpPr>
            <a:spLocks noGrp="1"/>
          </p:cNvSpPr>
          <p:nvPr>
            <p:ph type="sldNum" sz="quarter" idx="12"/>
          </p:nvPr>
        </p:nvSpPr>
        <p:spPr/>
        <p:txBody>
          <a:bodyPr/>
          <a:lstStyle/>
          <a:p>
            <a:fld id="{8613B768-9F02-4CC7-A165-9E3C6D86A9D2}" type="slidenum">
              <a:rPr lang="en-IN" smtClean="0"/>
              <a:t>4</a:t>
            </a:fld>
            <a:endParaRPr lang="en-IN" dirty="0"/>
          </a:p>
        </p:txBody>
      </p:sp>
      <p:sp>
        <p:nvSpPr>
          <p:cNvPr id="4" name="TextBox 3">
            <a:extLst>
              <a:ext uri="{FF2B5EF4-FFF2-40B4-BE49-F238E27FC236}">
                <a16:creationId xmlns:a16="http://schemas.microsoft.com/office/drawing/2014/main" id="{F2EF8F04-404B-2D66-94F9-47C9500AD906}"/>
              </a:ext>
            </a:extLst>
          </p:cNvPr>
          <p:cNvSpPr txBox="1"/>
          <p:nvPr/>
        </p:nvSpPr>
        <p:spPr>
          <a:xfrm>
            <a:off x="6740604" y="3831847"/>
            <a:ext cx="5880539" cy="461665"/>
          </a:xfrm>
          <a:prstGeom prst="rect">
            <a:avLst/>
          </a:prstGeom>
          <a:noFill/>
        </p:spPr>
        <p:txBody>
          <a:bodyPr wrap="square">
            <a:spAutoFit/>
          </a:bodyPr>
          <a:lstStyle/>
          <a:p>
            <a:r>
              <a:rPr lang="en-US" sz="1200" dirty="0">
                <a:solidFill>
                  <a:srgbClr val="000000"/>
                </a:solidFill>
                <a:latin typeface="Times New Roman" panose="02020603050405020304" pitchFamily="18" charset="0"/>
                <a:cs typeface="Times New Roman" panose="02020603050405020304" pitchFamily="18" charset="0"/>
              </a:rPr>
              <a:t>Dumas</a:t>
            </a:r>
            <a:r>
              <a:rPr lang="en-US" sz="1200" i="1" dirty="0">
                <a:solidFill>
                  <a:srgbClr val="000000"/>
                </a:solidFill>
                <a:latin typeface="Times New Roman" panose="02020603050405020304" pitchFamily="18" charset="0"/>
                <a:cs typeface="Times New Roman" panose="02020603050405020304" pitchFamily="18" charset="0"/>
              </a:rPr>
              <a:t> </a:t>
            </a:r>
            <a:r>
              <a:rPr lang="en-US" sz="1200" dirty="0">
                <a:solidFill>
                  <a:srgbClr val="000000"/>
                </a:solidFill>
                <a:latin typeface="Times New Roman" panose="02020603050405020304" pitchFamily="18" charset="0"/>
                <a:cs typeface="Times New Roman" panose="02020603050405020304" pitchFamily="18" charset="0"/>
              </a:rPr>
              <a:t>et al. </a:t>
            </a:r>
            <a:r>
              <a:rPr lang="en-US" sz="1200" i="1" dirty="0">
                <a:solidFill>
                  <a:srgbClr val="000000"/>
                </a:solidFill>
                <a:latin typeface="Times New Roman" panose="02020603050405020304" pitchFamily="18" charset="0"/>
                <a:cs typeface="Times New Roman" panose="02020603050405020304" pitchFamily="18" charset="0"/>
              </a:rPr>
              <a:t>Ann. </a:t>
            </a:r>
            <a:r>
              <a:rPr lang="en-US" sz="1200" i="1" dirty="0" err="1">
                <a:solidFill>
                  <a:srgbClr val="000000"/>
                </a:solidFill>
                <a:latin typeface="Times New Roman" panose="02020603050405020304" pitchFamily="18" charset="0"/>
                <a:cs typeface="Times New Roman" panose="02020603050405020304" pitchFamily="18" charset="0"/>
              </a:rPr>
              <a:t>chim</a:t>
            </a:r>
            <a:r>
              <a:rPr lang="en-US" sz="1200" i="1" dirty="0">
                <a:solidFill>
                  <a:srgbClr val="000000"/>
                </a:solidFill>
                <a:latin typeface="Times New Roman" panose="02020603050405020304" pitchFamily="18" charset="0"/>
                <a:cs typeface="Times New Roman" panose="02020603050405020304" pitchFamily="18" charset="0"/>
              </a:rPr>
              <a:t>. Phys</a:t>
            </a:r>
            <a:r>
              <a:rPr lang="en-US" sz="1200" dirty="0">
                <a:solidFill>
                  <a:srgbClr val="000000"/>
                </a:solidFill>
                <a:latin typeface="Times New Roman" panose="02020603050405020304" pitchFamily="18" charset="0"/>
                <a:cs typeface="Times New Roman" panose="02020603050405020304" pitchFamily="18" charset="0"/>
              </a:rPr>
              <a:t>. 1835, </a:t>
            </a:r>
            <a:r>
              <a:rPr lang="en-US" sz="1200" b="1" dirty="0">
                <a:solidFill>
                  <a:srgbClr val="000000"/>
                </a:solidFill>
                <a:latin typeface="Times New Roman" panose="02020603050405020304" pitchFamily="18" charset="0"/>
                <a:cs typeface="Times New Roman" panose="02020603050405020304" pitchFamily="18" charset="0"/>
              </a:rPr>
              <a:t>58</a:t>
            </a:r>
            <a:r>
              <a:rPr lang="en-US" sz="1200" dirty="0">
                <a:solidFill>
                  <a:srgbClr val="000000"/>
                </a:solidFill>
                <a:latin typeface="Times New Roman" panose="02020603050405020304" pitchFamily="18" charset="0"/>
                <a:cs typeface="Times New Roman" panose="02020603050405020304" pitchFamily="18" charset="0"/>
              </a:rPr>
              <a:t>, 5-74. </a:t>
            </a:r>
            <a:br>
              <a:rPr lang="en-US"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7B65C37-D86E-F56F-EB36-D20F03FE6312}"/>
              </a:ext>
            </a:extLst>
          </p:cNvPr>
          <p:cNvSpPr txBox="1"/>
          <p:nvPr/>
        </p:nvSpPr>
        <p:spPr>
          <a:xfrm>
            <a:off x="1695450" y="3825122"/>
            <a:ext cx="4152072" cy="369332"/>
          </a:xfrm>
          <a:prstGeom prst="rect">
            <a:avLst/>
          </a:prstGeom>
          <a:noFill/>
        </p:spPr>
        <p:txBody>
          <a:bodyPr wrap="square">
            <a:spAutoFit/>
          </a:bodyPr>
          <a:lstStyle/>
          <a:p>
            <a:pPr marL="1243013" lvl="3" indent="-214313">
              <a:buFont typeface="Wingdings" panose="05000000000000000000" pitchFamily="2" charset="2"/>
              <a:buChar char="ü"/>
            </a:pPr>
            <a:r>
              <a:rPr lang="en-US" dirty="0">
                <a:solidFill>
                  <a:srgbClr val="FF0000"/>
                </a:solidFill>
              </a:rPr>
              <a:t>smallest thinkable carbene </a:t>
            </a:r>
            <a:endParaRPr lang="en-IN" dirty="0">
              <a:solidFill>
                <a:srgbClr val="FF0000"/>
              </a:solidFill>
            </a:endParaRPr>
          </a:p>
        </p:txBody>
      </p:sp>
      <p:sp>
        <p:nvSpPr>
          <p:cNvPr id="11" name="TextBox 10">
            <a:extLst>
              <a:ext uri="{FF2B5EF4-FFF2-40B4-BE49-F238E27FC236}">
                <a16:creationId xmlns:a16="http://schemas.microsoft.com/office/drawing/2014/main" id="{10F79000-D364-6A31-E7B4-394904B0D7CB}"/>
              </a:ext>
            </a:extLst>
          </p:cNvPr>
          <p:cNvSpPr txBox="1"/>
          <p:nvPr/>
        </p:nvSpPr>
        <p:spPr>
          <a:xfrm>
            <a:off x="5591087" y="857250"/>
            <a:ext cx="4572000" cy="738664"/>
          </a:xfrm>
          <a:prstGeom prst="rect">
            <a:avLst/>
          </a:prstGeom>
          <a:noFill/>
        </p:spPr>
        <p:txBody>
          <a:bodyPr wrap="square">
            <a:spAutoFit/>
          </a:bodyPr>
          <a:lstStyle/>
          <a:p>
            <a:r>
              <a:rPr lang="en-IN" sz="2100" b="1" dirty="0">
                <a:solidFill>
                  <a:srgbClr val="0070C0"/>
                </a:solidFill>
              </a:rPr>
              <a:t>Carbenes</a:t>
            </a:r>
            <a:r>
              <a:rPr lang="en-IN" sz="2100" dirty="0">
                <a:solidFill>
                  <a:srgbClr val="0070C0"/>
                </a:solidFill>
              </a:rPr>
              <a:t> </a:t>
            </a:r>
            <a:br>
              <a:rPr lang="en-IN" sz="2100" dirty="0">
                <a:solidFill>
                  <a:srgbClr val="0070C0"/>
                </a:solidFill>
              </a:rPr>
            </a:br>
            <a:endParaRPr lang="en-IN" sz="2100" dirty="0">
              <a:solidFill>
                <a:srgbClr val="0070C0"/>
              </a:solidFill>
            </a:endParaRPr>
          </a:p>
        </p:txBody>
      </p:sp>
      <p:sp>
        <p:nvSpPr>
          <p:cNvPr id="12" name="Flowchart: Terminator 11">
            <a:extLst>
              <a:ext uri="{FF2B5EF4-FFF2-40B4-BE49-F238E27FC236}">
                <a16:creationId xmlns:a16="http://schemas.microsoft.com/office/drawing/2014/main" id="{8DF37487-EF89-6AE5-F7D2-5DC92E3ECD69}"/>
              </a:ext>
            </a:extLst>
          </p:cNvPr>
          <p:cNvSpPr/>
          <p:nvPr/>
        </p:nvSpPr>
        <p:spPr>
          <a:xfrm>
            <a:off x="1783080" y="1227021"/>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14" name="Object 13">
            <a:extLst>
              <a:ext uri="{FF2B5EF4-FFF2-40B4-BE49-F238E27FC236}">
                <a16:creationId xmlns:a16="http://schemas.microsoft.com/office/drawing/2014/main" id="{3FC59B4F-AE05-6DD3-2C06-BABA59709642}"/>
              </a:ext>
            </a:extLst>
          </p:cNvPr>
          <p:cNvGraphicFramePr>
            <a:graphicFrameLocks noChangeAspect="1"/>
          </p:cNvGraphicFramePr>
          <p:nvPr/>
        </p:nvGraphicFramePr>
        <p:xfrm>
          <a:off x="6340702" y="2721044"/>
          <a:ext cx="3924635" cy="1103038"/>
        </p:xfrm>
        <a:graphic>
          <a:graphicData uri="http://schemas.openxmlformats.org/presentationml/2006/ole">
            <mc:AlternateContent xmlns:mc="http://schemas.openxmlformats.org/markup-compatibility/2006">
              <mc:Choice xmlns:v="urn:schemas-microsoft-com:vml" Requires="v">
                <p:oleObj name="CS ChemDraw Drawing" r:id="rId2" imgW="2550850" imgH="716149" progId="ChemDraw.Document.6.0">
                  <p:embed/>
                </p:oleObj>
              </mc:Choice>
              <mc:Fallback>
                <p:oleObj name="CS ChemDraw Drawing" r:id="rId2" imgW="2550850" imgH="716149" progId="ChemDraw.Document.6.0">
                  <p:embed/>
                  <p:pic>
                    <p:nvPicPr>
                      <p:cNvPr id="14" name="Object 13">
                        <a:extLst>
                          <a:ext uri="{FF2B5EF4-FFF2-40B4-BE49-F238E27FC236}">
                            <a16:creationId xmlns:a16="http://schemas.microsoft.com/office/drawing/2014/main" id="{3FC59B4F-AE05-6DD3-2C06-BABA59709642}"/>
                          </a:ext>
                        </a:extLst>
                      </p:cNvPr>
                      <p:cNvPicPr/>
                      <p:nvPr/>
                    </p:nvPicPr>
                    <p:blipFill>
                      <a:blip r:embed="rId3"/>
                      <a:stretch>
                        <a:fillRect/>
                      </a:stretch>
                    </p:blipFill>
                    <p:spPr>
                      <a:xfrm>
                        <a:off x="6340702" y="2721044"/>
                        <a:ext cx="3924635" cy="1103038"/>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7C41365C-52E7-7D62-46DF-0B708BA152BC}"/>
              </a:ext>
            </a:extLst>
          </p:cNvPr>
          <p:cNvSpPr txBox="1"/>
          <p:nvPr/>
        </p:nvSpPr>
        <p:spPr>
          <a:xfrm>
            <a:off x="2071950" y="4448148"/>
            <a:ext cx="7666172" cy="2395464"/>
          </a:xfrm>
          <a:prstGeom prst="rect">
            <a:avLst/>
          </a:prstGeom>
          <a:noFill/>
        </p:spPr>
        <p:txBody>
          <a:bodyPr wrap="square">
            <a:spAutoFit/>
          </a:bodyPr>
          <a:lstStyle/>
          <a:p>
            <a:pPr algn="just">
              <a:lnSpc>
                <a:spcPct val="150000"/>
              </a:lnSpc>
            </a:pPr>
            <a:r>
              <a:rPr lang="en-US" dirty="0">
                <a:solidFill>
                  <a:srgbClr val="00B0F0"/>
                </a:solidFill>
              </a:rPr>
              <a:t>“Now it will be my next task to prepare methylene or derivatives of it which are free of nitrogen; a number of observations already suggest that such substances can exist…”</a:t>
            </a:r>
          </a:p>
          <a:p>
            <a:pPr algn="just">
              <a:lnSpc>
                <a:spcPct val="150000"/>
              </a:lnSpc>
            </a:pPr>
            <a:r>
              <a:rPr lang="en-IN" sz="1200" dirty="0">
                <a:solidFill>
                  <a:srgbClr val="00B0F0"/>
                </a:solidFill>
                <a:latin typeface="Times New Roman" panose="02020603050405020304" pitchFamily="18" charset="0"/>
                <a:cs typeface="Times New Roman" panose="02020603050405020304" pitchFamily="18" charset="0"/>
              </a:rPr>
              <a:t>                                                                                                J. U. </a:t>
            </a:r>
            <a:r>
              <a:rPr lang="en-IN" sz="1200" dirty="0" err="1">
                <a:solidFill>
                  <a:srgbClr val="00B0F0"/>
                </a:solidFill>
                <a:latin typeface="Times New Roman" panose="02020603050405020304" pitchFamily="18" charset="0"/>
                <a:cs typeface="Times New Roman" panose="02020603050405020304" pitchFamily="18" charset="0"/>
              </a:rPr>
              <a:t>Nef</a:t>
            </a:r>
            <a:r>
              <a:rPr lang="en-IN" sz="1200" dirty="0">
                <a:solidFill>
                  <a:srgbClr val="00B0F0"/>
                </a:solidFill>
                <a:latin typeface="Times New Roman" panose="02020603050405020304" pitchFamily="18" charset="0"/>
                <a:cs typeface="Times New Roman" panose="02020603050405020304" pitchFamily="18" charset="0"/>
              </a:rPr>
              <a:t> et al.  </a:t>
            </a:r>
            <a:r>
              <a:rPr lang="en-IN" sz="1200" i="1" dirty="0">
                <a:solidFill>
                  <a:srgbClr val="00B0F0"/>
                </a:solidFill>
                <a:latin typeface="Times New Roman" panose="02020603050405020304" pitchFamily="18" charset="0"/>
                <a:cs typeface="Times New Roman" panose="02020603050405020304" pitchFamily="18" charset="0"/>
              </a:rPr>
              <a:t>Justus </a:t>
            </a:r>
            <a:r>
              <a:rPr lang="en-IN" sz="1200" i="1" dirty="0" err="1">
                <a:solidFill>
                  <a:srgbClr val="00B0F0"/>
                </a:solidFill>
                <a:latin typeface="Times New Roman" panose="02020603050405020304" pitchFamily="18" charset="0"/>
                <a:cs typeface="Times New Roman" panose="02020603050405020304" pitchFamily="18" charset="0"/>
              </a:rPr>
              <a:t>Liebigs</a:t>
            </a:r>
            <a:r>
              <a:rPr lang="en-IN" sz="1200" i="1" dirty="0">
                <a:solidFill>
                  <a:srgbClr val="00B0F0"/>
                </a:solidFill>
                <a:latin typeface="Times New Roman" panose="02020603050405020304" pitchFamily="18" charset="0"/>
                <a:cs typeface="Times New Roman" panose="02020603050405020304" pitchFamily="18" charset="0"/>
              </a:rPr>
              <a:t> Ann. Chem</a:t>
            </a:r>
            <a:r>
              <a:rPr lang="en-IN" sz="1200" dirty="0">
                <a:solidFill>
                  <a:srgbClr val="00B0F0"/>
                </a:solidFill>
                <a:latin typeface="Times New Roman" panose="02020603050405020304" pitchFamily="18" charset="0"/>
                <a:cs typeface="Times New Roman" panose="02020603050405020304" pitchFamily="18" charset="0"/>
              </a:rPr>
              <a:t>. </a:t>
            </a:r>
            <a:r>
              <a:rPr lang="en-IN" sz="1200" b="1" dirty="0">
                <a:solidFill>
                  <a:srgbClr val="00B0F0"/>
                </a:solidFill>
                <a:latin typeface="Times New Roman" panose="02020603050405020304" pitchFamily="18" charset="0"/>
                <a:cs typeface="Times New Roman" panose="02020603050405020304" pitchFamily="18" charset="0"/>
              </a:rPr>
              <a:t>1897</a:t>
            </a:r>
            <a:r>
              <a:rPr lang="en-IN" sz="1200" dirty="0">
                <a:solidFill>
                  <a:srgbClr val="00B0F0"/>
                </a:solidFill>
                <a:latin typeface="Times New Roman" panose="02020603050405020304" pitchFamily="18" charset="0"/>
                <a:cs typeface="Times New Roman" panose="02020603050405020304" pitchFamily="18" charset="0"/>
              </a:rPr>
              <a:t>, 298, 202-374</a:t>
            </a:r>
            <a:r>
              <a:rPr lang="en-IN" dirty="0">
                <a:solidFill>
                  <a:srgbClr val="00B0F0"/>
                </a:solidFill>
                <a:latin typeface="Times New Roman" panose="02020603050405020304" pitchFamily="18" charset="0"/>
                <a:cs typeface="Times New Roman" panose="02020603050405020304" pitchFamily="18" charset="0"/>
              </a:rPr>
              <a:t>.</a:t>
            </a:r>
          </a:p>
          <a:p>
            <a:pPr algn="just">
              <a:lnSpc>
                <a:spcPct val="150000"/>
              </a:lnSpc>
            </a:pPr>
            <a:endParaRPr lang="en-IN" dirty="0">
              <a:solidFill>
                <a:srgbClr val="00B0F0"/>
              </a:solidFill>
            </a:endParaRPr>
          </a:p>
        </p:txBody>
      </p:sp>
      <p:graphicFrame>
        <p:nvGraphicFramePr>
          <p:cNvPr id="6" name="Object 5">
            <a:extLst>
              <a:ext uri="{FF2B5EF4-FFF2-40B4-BE49-F238E27FC236}">
                <a16:creationId xmlns:a16="http://schemas.microsoft.com/office/drawing/2014/main" id="{C0F95955-ED6E-7F54-B42E-4D8E040DEC63}"/>
              </a:ext>
            </a:extLst>
          </p:cNvPr>
          <p:cNvGraphicFramePr>
            <a:graphicFrameLocks noChangeAspect="1"/>
          </p:cNvGraphicFramePr>
          <p:nvPr/>
        </p:nvGraphicFramePr>
        <p:xfrm>
          <a:off x="2285880" y="1705174"/>
          <a:ext cx="7441838" cy="444268"/>
        </p:xfrm>
        <a:graphic>
          <a:graphicData uri="http://schemas.openxmlformats.org/presentationml/2006/ole">
            <mc:AlternateContent xmlns:mc="http://schemas.openxmlformats.org/markup-compatibility/2006">
              <mc:Choice xmlns:v="urn:schemas-microsoft-com:vml" Requires="v">
                <p:oleObj name="CS ChemDraw Drawing" r:id="rId4" imgW="5091442" imgH="304669" progId="ChemDraw.Document.6.0">
                  <p:embed/>
                </p:oleObj>
              </mc:Choice>
              <mc:Fallback>
                <p:oleObj name="CS ChemDraw Drawing" r:id="rId4" imgW="5091442" imgH="304669" progId="ChemDraw.Document.6.0">
                  <p:embed/>
                  <p:pic>
                    <p:nvPicPr>
                      <p:cNvPr id="6" name="Object 5">
                        <a:extLst>
                          <a:ext uri="{FF2B5EF4-FFF2-40B4-BE49-F238E27FC236}">
                            <a16:creationId xmlns:a16="http://schemas.microsoft.com/office/drawing/2014/main" id="{C0F95955-ED6E-7F54-B42E-4D8E040DEC63}"/>
                          </a:ext>
                        </a:extLst>
                      </p:cNvPr>
                      <p:cNvPicPr/>
                      <p:nvPr/>
                    </p:nvPicPr>
                    <p:blipFill>
                      <a:blip r:embed="rId5"/>
                      <a:stretch>
                        <a:fillRect/>
                      </a:stretch>
                    </p:blipFill>
                    <p:spPr>
                      <a:xfrm>
                        <a:off x="2285880" y="1705174"/>
                        <a:ext cx="7441838" cy="444268"/>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8F7C262-61E6-B3A9-35A3-DD009A4FB484}"/>
              </a:ext>
            </a:extLst>
          </p:cNvPr>
          <p:cNvGraphicFramePr>
            <a:graphicFrameLocks noChangeAspect="1"/>
          </p:cNvGraphicFramePr>
          <p:nvPr/>
        </p:nvGraphicFramePr>
        <p:xfrm>
          <a:off x="3545268" y="2718610"/>
          <a:ext cx="952939" cy="975100"/>
        </p:xfrm>
        <a:graphic>
          <a:graphicData uri="http://schemas.openxmlformats.org/presentationml/2006/ole">
            <mc:AlternateContent xmlns:mc="http://schemas.openxmlformats.org/markup-compatibility/2006">
              <mc:Choice xmlns:v="urn:schemas-microsoft-com:vml" Requires="v">
                <p:oleObj name="CS ChemDraw Drawing" r:id="rId6" imgW="682594" imgH="698018" progId="ChemDraw.Document.6.0">
                  <p:embed/>
                </p:oleObj>
              </mc:Choice>
              <mc:Fallback>
                <p:oleObj name="CS ChemDraw Drawing" r:id="rId6" imgW="682594" imgH="698018" progId="ChemDraw.Document.6.0">
                  <p:embed/>
                  <p:pic>
                    <p:nvPicPr>
                      <p:cNvPr id="17" name="Object 16">
                        <a:extLst>
                          <a:ext uri="{FF2B5EF4-FFF2-40B4-BE49-F238E27FC236}">
                            <a16:creationId xmlns:a16="http://schemas.microsoft.com/office/drawing/2014/main" id="{B8F7C262-61E6-B3A9-35A3-DD009A4FB484}"/>
                          </a:ext>
                        </a:extLst>
                      </p:cNvPr>
                      <p:cNvPicPr/>
                      <p:nvPr/>
                    </p:nvPicPr>
                    <p:blipFill>
                      <a:blip r:embed="rId7"/>
                      <a:stretch>
                        <a:fillRect/>
                      </a:stretch>
                    </p:blipFill>
                    <p:spPr>
                      <a:xfrm>
                        <a:off x="3545268" y="2718610"/>
                        <a:ext cx="952939" cy="975100"/>
                      </a:xfrm>
                      <a:prstGeom prst="rect">
                        <a:avLst/>
                      </a:prstGeom>
                    </p:spPr>
                  </p:pic>
                </p:oleObj>
              </mc:Fallback>
            </mc:AlternateContent>
          </a:graphicData>
        </a:graphic>
      </p:graphicFrame>
    </p:spTree>
    <p:extLst>
      <p:ext uri="{BB962C8B-B14F-4D97-AF65-F5344CB8AC3E}">
        <p14:creationId xmlns:p14="http://schemas.microsoft.com/office/powerpoint/2010/main" val="239675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CFC3C49-7621-1608-FA3E-C12A489CEAFE}"/>
              </a:ext>
            </a:extLst>
          </p:cNvPr>
          <p:cNvSpPr>
            <a:spLocks noGrp="1"/>
          </p:cNvSpPr>
          <p:nvPr>
            <p:ph type="title"/>
          </p:nvPr>
        </p:nvSpPr>
        <p:spPr>
          <a:xfrm>
            <a:off x="1981200" y="304800"/>
            <a:ext cx="4343400" cy="808038"/>
          </a:xfrm>
        </p:spPr>
        <p:txBody>
          <a:bodyPr/>
          <a:lstStyle/>
          <a:p>
            <a:pPr eaLnBrk="1" hangingPunct="1"/>
            <a:r>
              <a:rPr lang="en-US" altLang="en-US" sz="2400"/>
              <a:t>Why this is so special?</a:t>
            </a:r>
          </a:p>
        </p:txBody>
      </p:sp>
      <p:sp>
        <p:nvSpPr>
          <p:cNvPr id="28674" name="Rectangle 3">
            <a:extLst>
              <a:ext uri="{FF2B5EF4-FFF2-40B4-BE49-F238E27FC236}">
                <a16:creationId xmlns:a16="http://schemas.microsoft.com/office/drawing/2014/main" id="{695B5EE3-B027-B3DE-28E5-3368182BAE08}"/>
              </a:ext>
            </a:extLst>
          </p:cNvPr>
          <p:cNvSpPr>
            <a:spLocks noGrp="1"/>
          </p:cNvSpPr>
          <p:nvPr>
            <p:ph type="body" sz="half" idx="1"/>
          </p:nvPr>
        </p:nvSpPr>
        <p:spPr>
          <a:xfrm>
            <a:off x="1981200" y="2332038"/>
            <a:ext cx="6629400" cy="4525962"/>
          </a:xfrm>
        </p:spPr>
        <p:txBody>
          <a:bodyPr/>
          <a:lstStyle/>
          <a:p>
            <a:pPr eaLnBrk="1" hangingPunct="1"/>
            <a:endParaRPr lang="en-US" altLang="en-US" sz="1600"/>
          </a:p>
          <a:p>
            <a:pPr eaLnBrk="1" hangingPunct="1"/>
            <a:endParaRPr lang="en-US" altLang="en-US" sz="1600"/>
          </a:p>
          <a:p>
            <a:pPr eaLnBrk="1" hangingPunct="1"/>
            <a:r>
              <a:rPr lang="en-US" altLang="en-US" sz="2000">
                <a:solidFill>
                  <a:srgbClr val="101CBC"/>
                </a:solidFill>
              </a:rPr>
              <a:t>Mechanism of Wilkinson</a:t>
            </a:r>
            <a:r>
              <a:rPr lang="ja-JP" altLang="en-US" sz="2000">
                <a:solidFill>
                  <a:srgbClr val="101CBC"/>
                </a:solidFill>
              </a:rPr>
              <a:t>’</a:t>
            </a:r>
            <a:r>
              <a:rPr lang="en-US" altLang="ja-JP" sz="2000">
                <a:solidFill>
                  <a:srgbClr val="101CBC"/>
                </a:solidFill>
              </a:rPr>
              <a:t>s catalyst was established by 1965 considering  metal dihydride was the intermediate.</a:t>
            </a:r>
          </a:p>
          <a:p>
            <a:pPr eaLnBrk="1" hangingPunct="1"/>
            <a:endParaRPr lang="en-US" altLang="en-US" sz="2000">
              <a:solidFill>
                <a:srgbClr val="101CBC"/>
              </a:solidFill>
            </a:endParaRPr>
          </a:p>
          <a:p>
            <a:pPr eaLnBrk="1" hangingPunct="1"/>
            <a:r>
              <a:rPr lang="en-US" altLang="en-US" sz="2000">
                <a:solidFill>
                  <a:srgbClr val="101CBC"/>
                </a:solidFill>
              </a:rPr>
              <a:t>Metal dihydrogen was only speculated as possible transient species in the process of metal dihydride formation.</a:t>
            </a:r>
          </a:p>
          <a:p>
            <a:pPr eaLnBrk="1" hangingPunct="1"/>
            <a:endParaRPr lang="en-US" altLang="en-US" sz="2000">
              <a:solidFill>
                <a:srgbClr val="101CBC"/>
              </a:solidFill>
            </a:endParaRPr>
          </a:p>
          <a:p>
            <a:pPr eaLnBrk="1" hangingPunct="1"/>
            <a:r>
              <a:rPr lang="en-US" altLang="en-US" sz="2000">
                <a:solidFill>
                  <a:srgbClr val="101CBC"/>
                </a:solidFill>
              </a:rPr>
              <a:t>This discovery opened a new era to understanding of the hydrogen activation.</a:t>
            </a:r>
          </a:p>
          <a:p>
            <a:pPr eaLnBrk="1" hangingPunct="1"/>
            <a:endParaRPr lang="en-US" altLang="en-US" sz="2000">
              <a:solidFill>
                <a:srgbClr val="101CBC"/>
              </a:solidFill>
            </a:endParaRPr>
          </a:p>
          <a:p>
            <a:pPr eaLnBrk="1" hangingPunct="1"/>
            <a:endParaRPr lang="en-US" altLang="en-US" sz="2000">
              <a:solidFill>
                <a:srgbClr val="101CBC"/>
              </a:solidFill>
            </a:endParaRPr>
          </a:p>
        </p:txBody>
      </p:sp>
      <p:graphicFrame>
        <p:nvGraphicFramePr>
          <p:cNvPr id="28675" name="Object 4">
            <a:extLst>
              <a:ext uri="{FF2B5EF4-FFF2-40B4-BE49-F238E27FC236}">
                <a16:creationId xmlns:a16="http://schemas.microsoft.com/office/drawing/2014/main" id="{692B2C1B-43FC-4EBA-F38C-3E1C75DA8C2C}"/>
              </a:ext>
            </a:extLst>
          </p:cNvPr>
          <p:cNvGraphicFramePr>
            <a:graphicFrameLocks noChangeAspect="1"/>
          </p:cNvGraphicFramePr>
          <p:nvPr>
            <p:ph sz="half" idx="2"/>
          </p:nvPr>
        </p:nvGraphicFramePr>
        <p:xfrm>
          <a:off x="3657600" y="1219201"/>
          <a:ext cx="4495800" cy="1590675"/>
        </p:xfrm>
        <a:graphic>
          <a:graphicData uri="http://schemas.openxmlformats.org/presentationml/2006/ole">
            <mc:AlternateContent xmlns:mc="http://schemas.openxmlformats.org/markup-compatibility/2006">
              <mc:Choice xmlns:v="urn:schemas-microsoft-com:vml" Requires="v">
                <p:oleObj name="CS ChemDraw Drawing" r:id="rId2" imgW="17526000" imgH="6210300" progId="ChemDraw.Document.6.0">
                  <p:embed/>
                </p:oleObj>
              </mc:Choice>
              <mc:Fallback>
                <p:oleObj name="CS ChemDraw Drawing" r:id="rId2" imgW="17526000" imgH="6210300" progId="ChemDraw.Document.6.0">
                  <p:embed/>
                  <p:pic>
                    <p:nvPicPr>
                      <p:cNvPr id="28675" name="Object 4">
                        <a:extLst>
                          <a:ext uri="{FF2B5EF4-FFF2-40B4-BE49-F238E27FC236}">
                            <a16:creationId xmlns:a16="http://schemas.microsoft.com/office/drawing/2014/main" id="{692B2C1B-43FC-4EBA-F38C-3E1C75DA8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19201"/>
                        <a:ext cx="44958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D26B5B53-1E97-35FD-374C-184CE28CFC71}"/>
              </a:ext>
            </a:extLst>
          </p:cNvPr>
          <p:cNvSpPr>
            <a:spLocks noChangeArrowheads="1"/>
          </p:cNvSpPr>
          <p:nvPr/>
        </p:nvSpPr>
        <p:spPr bwMode="auto">
          <a:xfrm>
            <a:off x="2095501" y="6286500"/>
            <a:ext cx="6006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 typeface="Zapf Dingbats" charset="2"/>
              <a:buNone/>
            </a:pPr>
            <a:r>
              <a:rPr lang="en-US" altLang="en-US" sz="1800" b="1">
                <a:solidFill>
                  <a:srgbClr val="FF0000"/>
                </a:solidFill>
                <a:latin typeface=" Arial" charset="0"/>
              </a:rPr>
              <a:t>Bertrand and Coworkers </a:t>
            </a:r>
            <a:r>
              <a:rPr lang="en-US" altLang="en-US" sz="1800" b="1" i="1">
                <a:solidFill>
                  <a:srgbClr val="FF0000"/>
                </a:solidFill>
                <a:latin typeface=" Arial" charset="0"/>
              </a:rPr>
              <a:t>Chem. Rev</a:t>
            </a:r>
            <a:r>
              <a:rPr lang="en-US" altLang="en-US" sz="1800" b="1">
                <a:solidFill>
                  <a:srgbClr val="FF0000"/>
                </a:solidFill>
                <a:latin typeface=" Arial" charset="0"/>
              </a:rPr>
              <a:t>. 2000, 100, 39-91</a:t>
            </a:r>
          </a:p>
        </p:txBody>
      </p:sp>
      <p:pic>
        <p:nvPicPr>
          <p:cNvPr id="3" name="Picture 2">
            <a:extLst>
              <a:ext uri="{FF2B5EF4-FFF2-40B4-BE49-F238E27FC236}">
                <a16:creationId xmlns:a16="http://schemas.microsoft.com/office/drawing/2014/main" id="{7D2F78BE-3391-B26D-9730-C5F89C25942A}"/>
              </a:ext>
            </a:extLst>
          </p:cNvPr>
          <p:cNvPicPr>
            <a:picLocks noChangeAspect="1" noChangeArrowheads="1"/>
          </p:cNvPicPr>
          <p:nvPr/>
        </p:nvPicPr>
        <p:blipFill>
          <a:blip r:embed="rId2"/>
          <a:srcRect/>
          <a:stretch>
            <a:fillRect/>
          </a:stretch>
        </p:blipFill>
        <p:spPr bwMode="auto">
          <a:xfrm>
            <a:off x="1981201" y="2590801"/>
            <a:ext cx="4799013" cy="2786063"/>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pic>
        <p:nvPicPr>
          <p:cNvPr id="4" name="Picture 3">
            <a:extLst>
              <a:ext uri="{FF2B5EF4-FFF2-40B4-BE49-F238E27FC236}">
                <a16:creationId xmlns:a16="http://schemas.microsoft.com/office/drawing/2014/main" id="{14A5C5A3-DA6F-5AA7-FAF7-5CD66CFDB7FF}"/>
              </a:ext>
            </a:extLst>
          </p:cNvPr>
          <p:cNvPicPr>
            <a:picLocks noChangeAspect="1" noChangeArrowheads="1"/>
          </p:cNvPicPr>
          <p:nvPr/>
        </p:nvPicPr>
        <p:blipFill>
          <a:blip r:embed="rId3"/>
          <a:srcRect/>
          <a:stretch>
            <a:fillRect/>
          </a:stretch>
        </p:blipFill>
        <p:spPr bwMode="auto">
          <a:xfrm>
            <a:off x="7086601" y="1600201"/>
            <a:ext cx="2714625" cy="3763963"/>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sp>
        <p:nvSpPr>
          <p:cNvPr id="4101" name="TextBox 4">
            <a:extLst>
              <a:ext uri="{FF2B5EF4-FFF2-40B4-BE49-F238E27FC236}">
                <a16:creationId xmlns:a16="http://schemas.microsoft.com/office/drawing/2014/main" id="{2AC62450-45D4-9364-8E4F-F2B60D9D1730}"/>
              </a:ext>
            </a:extLst>
          </p:cNvPr>
          <p:cNvSpPr txBox="1">
            <a:spLocks noChangeArrowheads="1"/>
          </p:cNvSpPr>
          <p:nvPr/>
        </p:nvSpPr>
        <p:spPr bwMode="auto">
          <a:xfrm>
            <a:off x="4038600" y="381000"/>
            <a:ext cx="495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b="1">
                <a:solidFill>
                  <a:srgbClr val="FF0000"/>
                </a:solidFill>
              </a:rPr>
              <a:t>Singlet or Triplet?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621AF15F-F0E9-9957-654F-009DDBA2E5EF}"/>
              </a:ext>
            </a:extLst>
          </p:cNvPr>
          <p:cNvPicPr>
            <a:picLocks noChangeAspect="1" noChangeArrowheads="1"/>
          </p:cNvPicPr>
          <p:nvPr/>
        </p:nvPicPr>
        <p:blipFill>
          <a:blip r:embed="rId2"/>
          <a:srcRect/>
          <a:stretch>
            <a:fillRect/>
          </a:stretch>
        </p:blipFill>
        <p:spPr bwMode="auto">
          <a:xfrm>
            <a:off x="1881189" y="1357313"/>
            <a:ext cx="2916237" cy="2857500"/>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sp>
        <p:nvSpPr>
          <p:cNvPr id="5123" name="Rectangle 2">
            <a:extLst>
              <a:ext uri="{FF2B5EF4-FFF2-40B4-BE49-F238E27FC236}">
                <a16:creationId xmlns:a16="http://schemas.microsoft.com/office/drawing/2014/main" id="{03954074-EEFF-0911-F942-CDABFC000715}"/>
              </a:ext>
            </a:extLst>
          </p:cNvPr>
          <p:cNvSpPr>
            <a:spLocks noChangeArrowheads="1"/>
          </p:cNvSpPr>
          <p:nvPr/>
        </p:nvSpPr>
        <p:spPr bwMode="auto">
          <a:xfrm>
            <a:off x="2024064" y="714376"/>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400">
                <a:solidFill>
                  <a:schemeClr val="tx2"/>
                </a:solidFill>
              </a:rPr>
              <a:t>Mesomeric  Effect</a:t>
            </a:r>
          </a:p>
        </p:txBody>
      </p:sp>
      <p:pic>
        <p:nvPicPr>
          <p:cNvPr id="112643" name="Picture 3">
            <a:extLst>
              <a:ext uri="{FF2B5EF4-FFF2-40B4-BE49-F238E27FC236}">
                <a16:creationId xmlns:a16="http://schemas.microsoft.com/office/drawing/2014/main" id="{3A609390-5365-2CF4-B834-E8DD0FB5C1ED}"/>
              </a:ext>
            </a:extLst>
          </p:cNvPr>
          <p:cNvPicPr>
            <a:picLocks noChangeAspect="1" noChangeArrowheads="1"/>
          </p:cNvPicPr>
          <p:nvPr/>
        </p:nvPicPr>
        <p:blipFill>
          <a:blip r:embed="rId3"/>
          <a:srcRect/>
          <a:stretch>
            <a:fillRect/>
          </a:stretch>
        </p:blipFill>
        <p:spPr bwMode="auto">
          <a:xfrm>
            <a:off x="1738313" y="4429126"/>
            <a:ext cx="3071812" cy="2130425"/>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pic>
        <p:nvPicPr>
          <p:cNvPr id="112644" name="Picture 4">
            <a:extLst>
              <a:ext uri="{FF2B5EF4-FFF2-40B4-BE49-F238E27FC236}">
                <a16:creationId xmlns:a16="http://schemas.microsoft.com/office/drawing/2014/main" id="{6B6BF120-B7A1-4480-5B0F-994ACB66E9C2}"/>
              </a:ext>
            </a:extLst>
          </p:cNvPr>
          <p:cNvPicPr>
            <a:picLocks noChangeAspect="1" noChangeArrowheads="1"/>
          </p:cNvPicPr>
          <p:nvPr/>
        </p:nvPicPr>
        <p:blipFill>
          <a:blip r:embed="rId4"/>
          <a:srcRect/>
          <a:stretch>
            <a:fillRect/>
          </a:stretch>
        </p:blipFill>
        <p:spPr bwMode="auto">
          <a:xfrm>
            <a:off x="5595938" y="3500439"/>
            <a:ext cx="4267200" cy="3013075"/>
          </a:xfrm>
          <a:prstGeom prst="rect">
            <a:avLst/>
          </a:prstGeom>
          <a:noFill/>
          <a:ln w="12700" cap="flat" cmpd="sng">
            <a:noFill/>
            <a:prstDash val="solid"/>
            <a:miter lim="800000"/>
            <a:headEnd/>
            <a:tailEnd/>
          </a:ln>
          <a:effectLst>
            <a:prstShdw prst="shdw17" dist="17961" dir="2700000">
              <a:schemeClr val="folHlink">
                <a:gamma/>
                <a:shade val="60000"/>
                <a:invGamma/>
                <a:alpha val="50000"/>
              </a:schemeClr>
            </a:prstShdw>
          </a:effectLst>
        </p:spPr>
      </p:pic>
      <p:sp>
        <p:nvSpPr>
          <p:cNvPr id="5126" name="Rectangle 5">
            <a:extLst>
              <a:ext uri="{FF2B5EF4-FFF2-40B4-BE49-F238E27FC236}">
                <a16:creationId xmlns:a16="http://schemas.microsoft.com/office/drawing/2014/main" id="{7628111D-E990-8E13-2950-B246426489C9}"/>
              </a:ext>
            </a:extLst>
          </p:cNvPr>
          <p:cNvSpPr>
            <a:spLocks noChangeArrowheads="1"/>
          </p:cNvSpPr>
          <p:nvPr/>
        </p:nvSpPr>
        <p:spPr bwMode="auto">
          <a:xfrm>
            <a:off x="5738814" y="2928939"/>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400">
                <a:solidFill>
                  <a:schemeClr val="tx2"/>
                </a:solidFill>
              </a:rPr>
              <a:t>Kinetic Effect</a:t>
            </a:r>
          </a:p>
        </p:txBody>
      </p:sp>
      <p:sp>
        <p:nvSpPr>
          <p:cNvPr id="5127" name="Rectangle 6">
            <a:extLst>
              <a:ext uri="{FF2B5EF4-FFF2-40B4-BE49-F238E27FC236}">
                <a16:creationId xmlns:a16="http://schemas.microsoft.com/office/drawing/2014/main" id="{92452CD3-B265-CCD9-70DC-BEA9B5440E15}"/>
              </a:ext>
            </a:extLst>
          </p:cNvPr>
          <p:cNvSpPr>
            <a:spLocks noChangeArrowheads="1"/>
          </p:cNvSpPr>
          <p:nvPr/>
        </p:nvSpPr>
        <p:spPr bwMode="auto">
          <a:xfrm>
            <a:off x="5595938" y="928689"/>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2400">
                <a:solidFill>
                  <a:srgbClr val="FF0000"/>
                </a:solidFill>
              </a:rPr>
              <a:t>R. Hoffmann determined at least 2 ev difference to stabilize carbene singlet ground state </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2AC4E2-DB4B-CE75-8A00-140187E4D6D9}"/>
              </a:ext>
            </a:extLst>
          </p:cNvPr>
          <p:cNvSpPr>
            <a:spLocks noGrp="1"/>
          </p:cNvSpPr>
          <p:nvPr>
            <p:ph type="sldNum" sz="quarter" idx="12"/>
          </p:nvPr>
        </p:nvSpPr>
        <p:spPr/>
        <p:txBody>
          <a:bodyPr/>
          <a:lstStyle/>
          <a:p>
            <a:fld id="{8613B768-9F02-4CC7-A165-9E3C6D86A9D2}" type="slidenum">
              <a:rPr lang="en-IN" smtClean="0"/>
              <a:t>7</a:t>
            </a:fld>
            <a:endParaRPr lang="en-IN" dirty="0"/>
          </a:p>
        </p:txBody>
      </p:sp>
      <p:sp>
        <p:nvSpPr>
          <p:cNvPr id="7" name="Rectangle 2">
            <a:extLst>
              <a:ext uri="{FF2B5EF4-FFF2-40B4-BE49-F238E27FC236}">
                <a16:creationId xmlns:a16="http://schemas.microsoft.com/office/drawing/2014/main" id="{413EF404-20D4-A15B-4BD5-ADF41B4CA2DE}"/>
              </a:ext>
            </a:extLst>
          </p:cNvPr>
          <p:cNvSpPr>
            <a:spLocks noChangeArrowheads="1"/>
          </p:cNvSpPr>
          <p:nvPr/>
        </p:nvSpPr>
        <p:spPr bwMode="auto">
          <a:xfrm>
            <a:off x="1524000" y="684127"/>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IN" dirty="0"/>
          </a:p>
        </p:txBody>
      </p:sp>
      <p:graphicFrame>
        <p:nvGraphicFramePr>
          <p:cNvPr id="13" name="Object 12">
            <a:extLst>
              <a:ext uri="{FF2B5EF4-FFF2-40B4-BE49-F238E27FC236}">
                <a16:creationId xmlns:a16="http://schemas.microsoft.com/office/drawing/2014/main" id="{9B905300-FC1E-BBC7-8132-315186E12E3A}"/>
              </a:ext>
            </a:extLst>
          </p:cNvPr>
          <p:cNvGraphicFramePr>
            <a:graphicFrameLocks noChangeAspect="1"/>
          </p:cNvGraphicFramePr>
          <p:nvPr/>
        </p:nvGraphicFramePr>
        <p:xfrm>
          <a:off x="3485761" y="2986626"/>
          <a:ext cx="4804172" cy="1756172"/>
        </p:xfrm>
        <a:graphic>
          <a:graphicData uri="http://schemas.openxmlformats.org/presentationml/2006/ole">
            <mc:AlternateContent xmlns:mc="http://schemas.openxmlformats.org/markup-compatibility/2006">
              <mc:Choice xmlns:v="urn:schemas-microsoft-com:vml" Requires="v">
                <p:oleObj name="CS ChemDraw Drawing" r:id="rId2" imgW="3913277" imgH="1430721" progId="ChemDraw.Document.6.0">
                  <p:embed/>
                </p:oleObj>
              </mc:Choice>
              <mc:Fallback>
                <p:oleObj name="CS ChemDraw Drawing" r:id="rId2" imgW="3913277" imgH="1430721" progId="ChemDraw.Document.6.0">
                  <p:embed/>
                  <p:pic>
                    <p:nvPicPr>
                      <p:cNvPr id="13" name="Object 12">
                        <a:extLst>
                          <a:ext uri="{FF2B5EF4-FFF2-40B4-BE49-F238E27FC236}">
                            <a16:creationId xmlns:a16="http://schemas.microsoft.com/office/drawing/2014/main" id="{9B905300-FC1E-BBC7-8132-315186E12E3A}"/>
                          </a:ext>
                        </a:extLst>
                      </p:cNvPr>
                      <p:cNvPicPr/>
                      <p:nvPr/>
                    </p:nvPicPr>
                    <p:blipFill>
                      <a:blip r:embed="rId3"/>
                      <a:stretch>
                        <a:fillRect/>
                      </a:stretch>
                    </p:blipFill>
                    <p:spPr>
                      <a:xfrm>
                        <a:off x="3485761" y="2986626"/>
                        <a:ext cx="4804172" cy="1756172"/>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98751E24-06D1-E245-5ABD-81A9A221E5F7}"/>
              </a:ext>
            </a:extLst>
          </p:cNvPr>
          <p:cNvSpPr txBox="1"/>
          <p:nvPr/>
        </p:nvSpPr>
        <p:spPr>
          <a:xfrm>
            <a:off x="5816225" y="5579374"/>
            <a:ext cx="4573203" cy="276999"/>
          </a:xfrm>
          <a:prstGeom prst="rect">
            <a:avLst/>
          </a:prstGeom>
          <a:noFill/>
        </p:spPr>
        <p:txBody>
          <a:bodyPr wrap="square">
            <a:spAutoFit/>
          </a:bodyPr>
          <a:lstStyle/>
          <a:p>
            <a:r>
              <a:rPr lang="en-US" sz="1200" dirty="0">
                <a:latin typeface="Times New Roman" panose="02020603050405020304" pitchFamily="18" charset="0"/>
                <a:ea typeface="Calibri" panose="020F0502020204030204" pitchFamily="34" charset="0"/>
              </a:rPr>
              <a:t>H. -W. </a:t>
            </a:r>
            <a:r>
              <a:rPr lang="en-US" sz="1200" dirty="0" err="1">
                <a:latin typeface="Times New Roman" panose="02020603050405020304" pitchFamily="18" charset="0"/>
                <a:ea typeface="Calibri" panose="020F0502020204030204" pitchFamily="34" charset="0"/>
              </a:rPr>
              <a:t>Wanzlick</a:t>
            </a:r>
            <a:r>
              <a:rPr lang="en-US" sz="1200" dirty="0">
                <a:latin typeface="Times New Roman" panose="02020603050405020304" pitchFamily="18" charset="0"/>
                <a:ea typeface="Calibri" panose="020F0502020204030204" pitchFamily="34" charset="0"/>
              </a:rPr>
              <a:t>, </a:t>
            </a:r>
            <a:r>
              <a:rPr lang="en-US" sz="1200" i="1" dirty="0" err="1">
                <a:latin typeface="Times New Roman" panose="02020603050405020304" pitchFamily="18" charset="0"/>
                <a:ea typeface="Calibri" panose="020F0502020204030204" pitchFamily="34" charset="0"/>
              </a:rPr>
              <a:t>Angew</a:t>
            </a:r>
            <a:r>
              <a:rPr lang="en-US" sz="1200" i="1" dirty="0">
                <a:latin typeface="Times New Roman" panose="02020603050405020304" pitchFamily="18" charset="0"/>
                <a:ea typeface="Calibri" panose="020F0502020204030204" pitchFamily="34" charset="0"/>
              </a:rPr>
              <a:t>. Chem., Int. Ed., </a:t>
            </a:r>
            <a:r>
              <a:rPr lang="en-US" sz="1200" dirty="0">
                <a:latin typeface="Times New Roman" panose="02020603050405020304" pitchFamily="18" charset="0"/>
                <a:ea typeface="Calibri" panose="020F0502020204030204" pitchFamily="34" charset="0"/>
              </a:rPr>
              <a:t>1962, </a:t>
            </a:r>
            <a:r>
              <a:rPr lang="en-US" sz="1200" b="1" dirty="0">
                <a:latin typeface="Times New Roman" panose="02020603050405020304" pitchFamily="18" charset="0"/>
                <a:ea typeface="Calibri" panose="020F0502020204030204" pitchFamily="34" charset="0"/>
              </a:rPr>
              <a:t>1</a:t>
            </a:r>
            <a:r>
              <a:rPr lang="en-US" sz="1200" dirty="0">
                <a:latin typeface="Times New Roman" panose="02020603050405020304" pitchFamily="18" charset="0"/>
                <a:ea typeface="Calibri" panose="020F0502020204030204" pitchFamily="34" charset="0"/>
              </a:rPr>
              <a:t>, 75-80.</a:t>
            </a:r>
            <a:endParaRPr lang="en-IN" sz="1200" dirty="0"/>
          </a:p>
        </p:txBody>
      </p:sp>
      <p:sp>
        <p:nvSpPr>
          <p:cNvPr id="12" name="TextBox 11">
            <a:extLst>
              <a:ext uri="{FF2B5EF4-FFF2-40B4-BE49-F238E27FC236}">
                <a16:creationId xmlns:a16="http://schemas.microsoft.com/office/drawing/2014/main" id="{F42CC1BC-3650-6B17-3C5B-E226C97634C7}"/>
              </a:ext>
            </a:extLst>
          </p:cNvPr>
          <p:cNvSpPr txBox="1"/>
          <p:nvPr/>
        </p:nvSpPr>
        <p:spPr>
          <a:xfrm>
            <a:off x="3085120" y="2661655"/>
            <a:ext cx="5722883" cy="369332"/>
          </a:xfrm>
          <a:prstGeom prst="rect">
            <a:avLst/>
          </a:prstGeom>
          <a:noFill/>
        </p:spPr>
        <p:txBody>
          <a:bodyPr wrap="square" rtlCol="0">
            <a:spAutoFit/>
          </a:bodyPr>
          <a:lstStyle/>
          <a:p>
            <a:r>
              <a:rPr lang="en-IN" dirty="0"/>
              <a:t>First N-Heterocyclic carbene </a:t>
            </a:r>
          </a:p>
        </p:txBody>
      </p:sp>
      <p:sp>
        <p:nvSpPr>
          <p:cNvPr id="16" name="TextBox 15">
            <a:extLst>
              <a:ext uri="{FF2B5EF4-FFF2-40B4-BE49-F238E27FC236}">
                <a16:creationId xmlns:a16="http://schemas.microsoft.com/office/drawing/2014/main" id="{C7806407-03BE-3165-AC13-1B5F23F8CAF2}"/>
              </a:ext>
            </a:extLst>
          </p:cNvPr>
          <p:cNvSpPr txBox="1"/>
          <p:nvPr/>
        </p:nvSpPr>
        <p:spPr>
          <a:xfrm>
            <a:off x="7126318" y="4695242"/>
            <a:ext cx="2420007" cy="369332"/>
          </a:xfrm>
          <a:prstGeom prst="rect">
            <a:avLst/>
          </a:prstGeom>
          <a:noFill/>
        </p:spPr>
        <p:txBody>
          <a:bodyPr wrap="square" rtlCol="0">
            <a:spAutoFit/>
          </a:bodyPr>
          <a:lstStyle/>
          <a:p>
            <a:r>
              <a:rPr lang="en-IN" dirty="0" err="1">
                <a:solidFill>
                  <a:srgbClr val="0070C0"/>
                </a:solidFill>
              </a:rPr>
              <a:t>Wanzlick</a:t>
            </a:r>
            <a:r>
              <a:rPr lang="en-IN" dirty="0">
                <a:solidFill>
                  <a:srgbClr val="0070C0"/>
                </a:solidFill>
              </a:rPr>
              <a:t> Equilibrium</a:t>
            </a:r>
          </a:p>
        </p:txBody>
      </p:sp>
      <p:sp>
        <p:nvSpPr>
          <p:cNvPr id="18" name="Arrow: Pentagon 17">
            <a:extLst>
              <a:ext uri="{FF2B5EF4-FFF2-40B4-BE49-F238E27FC236}">
                <a16:creationId xmlns:a16="http://schemas.microsoft.com/office/drawing/2014/main" id="{C247B1DE-D054-957C-92C1-2DAE0218962C}"/>
              </a:ext>
            </a:extLst>
          </p:cNvPr>
          <p:cNvSpPr/>
          <p:nvPr/>
        </p:nvSpPr>
        <p:spPr>
          <a:xfrm>
            <a:off x="2100313" y="2639126"/>
            <a:ext cx="939668" cy="326056"/>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1962</a:t>
            </a:r>
          </a:p>
        </p:txBody>
      </p:sp>
    </p:spTree>
    <p:extLst>
      <p:ext uri="{BB962C8B-B14F-4D97-AF65-F5344CB8AC3E}">
        <p14:creationId xmlns:p14="http://schemas.microsoft.com/office/powerpoint/2010/main" val="235130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6"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ABDDCA-9C41-9001-4C29-274039D5EBE3}"/>
              </a:ext>
            </a:extLst>
          </p:cNvPr>
          <p:cNvSpPr>
            <a:spLocks noGrp="1"/>
          </p:cNvSpPr>
          <p:nvPr>
            <p:ph type="sldNum" sz="quarter" idx="12"/>
          </p:nvPr>
        </p:nvSpPr>
        <p:spPr/>
        <p:txBody>
          <a:bodyPr/>
          <a:lstStyle/>
          <a:p>
            <a:fld id="{8613B768-9F02-4CC7-A165-9E3C6D86A9D2}" type="slidenum">
              <a:rPr lang="en-IN" smtClean="0"/>
              <a:t>8</a:t>
            </a:fld>
            <a:endParaRPr lang="en-IN" dirty="0"/>
          </a:p>
        </p:txBody>
      </p:sp>
      <p:sp>
        <p:nvSpPr>
          <p:cNvPr id="9" name="TextBox 8">
            <a:extLst>
              <a:ext uri="{FF2B5EF4-FFF2-40B4-BE49-F238E27FC236}">
                <a16:creationId xmlns:a16="http://schemas.microsoft.com/office/drawing/2014/main" id="{B267B23A-2AED-8689-947E-A2FD9C063C2E}"/>
              </a:ext>
            </a:extLst>
          </p:cNvPr>
          <p:cNvSpPr txBox="1"/>
          <p:nvPr/>
        </p:nvSpPr>
        <p:spPr>
          <a:xfrm>
            <a:off x="3002254" y="6232358"/>
            <a:ext cx="6726047" cy="300082"/>
          </a:xfrm>
          <a:prstGeom prst="rect">
            <a:avLst/>
          </a:prstGeom>
          <a:noFill/>
        </p:spPr>
        <p:txBody>
          <a:bodyPr wrap="square">
            <a:spAutoFit/>
          </a:bodyPr>
          <a:lstStyle/>
          <a:p>
            <a:r>
              <a:rPr lang="en-US" sz="1350" dirty="0">
                <a:solidFill>
                  <a:srgbClr val="FF0000"/>
                </a:solidFill>
                <a:ea typeface="Calibri" panose="020F0502020204030204" pitchFamily="34" charset="0"/>
              </a:rPr>
              <a:t>carbene proved to be poor ligand due to strong P-</a:t>
            </a:r>
            <a:r>
              <a:rPr lang="en-US" sz="1350" dirty="0" err="1">
                <a:solidFill>
                  <a:srgbClr val="FF0000"/>
                </a:solidFill>
                <a:ea typeface="Calibri" panose="020F0502020204030204" pitchFamily="34" charset="0"/>
              </a:rPr>
              <a:t>C</a:t>
            </a:r>
            <a:r>
              <a:rPr lang="en-US" sz="1350" baseline="-25000" dirty="0" err="1">
                <a:solidFill>
                  <a:srgbClr val="FF0000"/>
                </a:solidFill>
                <a:ea typeface="Calibri" panose="020F0502020204030204" pitchFamily="34" charset="0"/>
              </a:rPr>
              <a:t>carbene</a:t>
            </a:r>
            <a:r>
              <a:rPr lang="en-US" sz="1350" dirty="0">
                <a:solidFill>
                  <a:srgbClr val="FF0000"/>
                </a:solidFill>
                <a:ea typeface="Calibri" panose="020F0502020204030204" pitchFamily="34" charset="0"/>
              </a:rPr>
              <a:t> multiple bond character</a:t>
            </a:r>
            <a:endParaRPr lang="en-IN" dirty="0">
              <a:solidFill>
                <a:srgbClr val="FF0000"/>
              </a:solidFill>
            </a:endParaRPr>
          </a:p>
        </p:txBody>
      </p:sp>
      <p:sp>
        <p:nvSpPr>
          <p:cNvPr id="10" name="TextBox 9">
            <a:extLst>
              <a:ext uri="{FF2B5EF4-FFF2-40B4-BE49-F238E27FC236}">
                <a16:creationId xmlns:a16="http://schemas.microsoft.com/office/drawing/2014/main" id="{F3FD6BE4-4A1D-A8D5-4669-2E06EAF78EEC}"/>
              </a:ext>
            </a:extLst>
          </p:cNvPr>
          <p:cNvSpPr txBox="1"/>
          <p:nvPr/>
        </p:nvSpPr>
        <p:spPr>
          <a:xfrm>
            <a:off x="4663620" y="4273501"/>
            <a:ext cx="5215690" cy="1477328"/>
          </a:xfrm>
          <a:prstGeom prst="rect">
            <a:avLst/>
          </a:prstGeom>
          <a:noFill/>
        </p:spPr>
        <p:txBody>
          <a:bodyPr wrap="square">
            <a:spAutoFit/>
          </a:bodyPr>
          <a:lstStyle/>
          <a:p>
            <a:pPr marL="214313" indent="-214313">
              <a:buFont typeface="Wingdings" panose="05000000000000000000" pitchFamily="2" charset="2"/>
              <a:buChar char="ü"/>
            </a:pPr>
            <a:r>
              <a:rPr lang="en-US" dirty="0">
                <a:solidFill>
                  <a:srgbClr val="242021"/>
                </a:solidFill>
              </a:rPr>
              <a:t>first isolable carbene </a:t>
            </a:r>
          </a:p>
          <a:p>
            <a:pPr marL="214313" indent="-214313">
              <a:buFont typeface="Wingdings" panose="05000000000000000000" pitchFamily="2" charset="2"/>
              <a:buChar char="ü"/>
            </a:pPr>
            <a:endParaRPr lang="en-US" dirty="0">
              <a:solidFill>
                <a:srgbClr val="242021"/>
              </a:solidFill>
            </a:endParaRPr>
          </a:p>
          <a:p>
            <a:pPr marL="214313" indent="-214313">
              <a:buFont typeface="Wingdings" panose="05000000000000000000" pitchFamily="2" charset="2"/>
              <a:buChar char="ü"/>
            </a:pPr>
            <a:r>
              <a:rPr lang="en-US" dirty="0">
                <a:solidFill>
                  <a:srgbClr val="242021"/>
                </a:solidFill>
              </a:rPr>
              <a:t>stabilized by adjacent phosphorus and silicon substituents</a:t>
            </a:r>
            <a:r>
              <a:rPr lang="en-US" dirty="0"/>
              <a:t> </a:t>
            </a:r>
            <a:br>
              <a:rPr lang="en-US" dirty="0"/>
            </a:br>
            <a:endParaRPr lang="en-IN" dirty="0"/>
          </a:p>
        </p:txBody>
      </p:sp>
      <p:sp>
        <p:nvSpPr>
          <p:cNvPr id="11" name="TextBox 10">
            <a:extLst>
              <a:ext uri="{FF2B5EF4-FFF2-40B4-BE49-F238E27FC236}">
                <a16:creationId xmlns:a16="http://schemas.microsoft.com/office/drawing/2014/main" id="{6787549D-9FA3-6AA7-9716-26C04DE610AA}"/>
              </a:ext>
            </a:extLst>
          </p:cNvPr>
          <p:cNvSpPr txBox="1"/>
          <p:nvPr/>
        </p:nvSpPr>
        <p:spPr>
          <a:xfrm>
            <a:off x="4992104" y="5659320"/>
            <a:ext cx="5524299" cy="276999"/>
          </a:xfrm>
          <a:prstGeom prst="rect">
            <a:avLst/>
          </a:prstGeom>
          <a:noFill/>
        </p:spPr>
        <p:txBody>
          <a:bodyPr wrap="square">
            <a:spAutoFit/>
          </a:bodyPr>
          <a:lstStyle/>
          <a:p>
            <a:r>
              <a:rPr lang="de-DE" sz="1200" dirty="0">
                <a:solidFill>
                  <a:srgbClr val="000000"/>
                </a:solidFill>
                <a:latin typeface="Times New Roman" panose="02020603050405020304" pitchFamily="18" charset="0"/>
                <a:cs typeface="Times New Roman" panose="02020603050405020304" pitchFamily="18" charset="0"/>
              </a:rPr>
              <a:t>Bertrand et al</a:t>
            </a:r>
            <a:r>
              <a:rPr lang="de-DE" sz="1200" i="1" dirty="0">
                <a:solidFill>
                  <a:srgbClr val="000000"/>
                </a:solidFill>
                <a:latin typeface="Times New Roman" panose="02020603050405020304" pitchFamily="18" charset="0"/>
                <a:cs typeface="Times New Roman" panose="02020603050405020304" pitchFamily="18" charset="0"/>
              </a:rPr>
              <a:t>. J. Am. Chem. Soc.,</a:t>
            </a:r>
            <a:r>
              <a:rPr lang="de-DE" sz="1200" dirty="0">
                <a:solidFill>
                  <a:srgbClr val="000000"/>
                </a:solidFill>
                <a:latin typeface="Times New Roman" panose="02020603050405020304" pitchFamily="18" charset="0"/>
                <a:cs typeface="Times New Roman" panose="02020603050405020304" pitchFamily="18" charset="0"/>
              </a:rPr>
              <a:t> 1988, </a:t>
            </a:r>
            <a:r>
              <a:rPr lang="de-DE" sz="1200" b="1" dirty="0">
                <a:solidFill>
                  <a:srgbClr val="000000"/>
                </a:solidFill>
                <a:latin typeface="Times New Roman" panose="02020603050405020304" pitchFamily="18" charset="0"/>
                <a:cs typeface="Times New Roman" panose="02020603050405020304" pitchFamily="18" charset="0"/>
              </a:rPr>
              <a:t>110</a:t>
            </a:r>
            <a:r>
              <a:rPr lang="de-DE" sz="1200" dirty="0">
                <a:solidFill>
                  <a:srgbClr val="000000"/>
                </a:solidFill>
                <a:latin typeface="Times New Roman" panose="02020603050405020304" pitchFamily="18" charset="0"/>
                <a:cs typeface="Times New Roman" panose="02020603050405020304" pitchFamily="18" charset="0"/>
              </a:rPr>
              <a:t>, 6463–6466.</a:t>
            </a:r>
            <a:endParaRPr lang="en-IN" sz="1200" dirty="0">
              <a:latin typeface="Times New Roman" panose="02020603050405020304" pitchFamily="18" charset="0"/>
              <a:cs typeface="Times New Roman" panose="02020603050405020304" pitchFamily="18" charset="0"/>
            </a:endParaRPr>
          </a:p>
        </p:txBody>
      </p:sp>
      <p:graphicFrame>
        <p:nvGraphicFramePr>
          <p:cNvPr id="12" name="Object 11">
            <a:extLst>
              <a:ext uri="{FF2B5EF4-FFF2-40B4-BE49-F238E27FC236}">
                <a16:creationId xmlns:a16="http://schemas.microsoft.com/office/drawing/2014/main" id="{65E2B3EB-646A-6131-767A-4A3E400471BF}"/>
              </a:ext>
            </a:extLst>
          </p:cNvPr>
          <p:cNvGraphicFramePr>
            <a:graphicFrameLocks noChangeAspect="1"/>
          </p:cNvGraphicFramePr>
          <p:nvPr/>
        </p:nvGraphicFramePr>
        <p:xfrm>
          <a:off x="3234297" y="1964204"/>
          <a:ext cx="5220890" cy="1390650"/>
        </p:xfrm>
        <a:graphic>
          <a:graphicData uri="http://schemas.openxmlformats.org/presentationml/2006/ole">
            <mc:AlternateContent xmlns:mc="http://schemas.openxmlformats.org/markup-compatibility/2006">
              <mc:Choice xmlns:v="urn:schemas-microsoft-com:vml" Requires="v">
                <p:oleObj name="CS ChemDraw Drawing" r:id="rId2" imgW="4649137" imgH="1238776" progId="ChemDraw.Document.6.0">
                  <p:embed/>
                </p:oleObj>
              </mc:Choice>
              <mc:Fallback>
                <p:oleObj name="CS ChemDraw Drawing" r:id="rId2" imgW="4649137" imgH="1238776" progId="ChemDraw.Document.6.0">
                  <p:embed/>
                  <p:pic>
                    <p:nvPicPr>
                      <p:cNvPr id="12" name="Object 11">
                        <a:extLst>
                          <a:ext uri="{FF2B5EF4-FFF2-40B4-BE49-F238E27FC236}">
                            <a16:creationId xmlns:a16="http://schemas.microsoft.com/office/drawing/2014/main" id="{65E2B3EB-646A-6131-767A-4A3E400471BF}"/>
                          </a:ext>
                        </a:extLst>
                      </p:cNvPr>
                      <p:cNvPicPr/>
                      <p:nvPr/>
                    </p:nvPicPr>
                    <p:blipFill>
                      <a:blip r:embed="rId3"/>
                      <a:stretch>
                        <a:fillRect/>
                      </a:stretch>
                    </p:blipFill>
                    <p:spPr>
                      <a:xfrm>
                        <a:off x="3234297" y="1964204"/>
                        <a:ext cx="5220890" cy="1390650"/>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FCBECBE1-33A6-ECB6-9C23-2EE22234AF8C}"/>
              </a:ext>
            </a:extLst>
          </p:cNvPr>
          <p:cNvSpPr txBox="1"/>
          <p:nvPr/>
        </p:nvSpPr>
        <p:spPr>
          <a:xfrm>
            <a:off x="4700906" y="940931"/>
            <a:ext cx="5038825" cy="415498"/>
          </a:xfrm>
          <a:prstGeom prst="rect">
            <a:avLst/>
          </a:prstGeom>
          <a:noFill/>
        </p:spPr>
        <p:txBody>
          <a:bodyPr wrap="square" rtlCol="0">
            <a:spAutoFit/>
          </a:bodyPr>
          <a:lstStyle/>
          <a:p>
            <a:r>
              <a:rPr lang="en-IN" sz="2100" b="1" dirty="0">
                <a:solidFill>
                  <a:srgbClr val="0070C0"/>
                </a:solidFill>
              </a:rPr>
              <a:t>The First Stable Carbene</a:t>
            </a:r>
          </a:p>
        </p:txBody>
      </p:sp>
      <p:sp>
        <p:nvSpPr>
          <p:cNvPr id="16" name="Flowchart: Terminator 15">
            <a:extLst>
              <a:ext uri="{FF2B5EF4-FFF2-40B4-BE49-F238E27FC236}">
                <a16:creationId xmlns:a16="http://schemas.microsoft.com/office/drawing/2014/main" id="{0EDBCAAC-8536-1597-2A84-21D65F21D3A0}"/>
              </a:ext>
            </a:extLst>
          </p:cNvPr>
          <p:cNvSpPr/>
          <p:nvPr/>
        </p:nvSpPr>
        <p:spPr>
          <a:xfrm>
            <a:off x="1821180" y="1306830"/>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E2CFF993-12E0-FFB9-AA60-309C1AF6E382}"/>
              </a:ext>
            </a:extLst>
          </p:cNvPr>
          <p:cNvSpPr txBox="1"/>
          <p:nvPr/>
        </p:nvSpPr>
        <p:spPr>
          <a:xfrm>
            <a:off x="4749586" y="3445491"/>
            <a:ext cx="2617839" cy="369332"/>
          </a:xfrm>
          <a:prstGeom prst="rect">
            <a:avLst/>
          </a:prstGeom>
          <a:noFill/>
        </p:spPr>
        <p:txBody>
          <a:bodyPr wrap="square" rtlCol="0">
            <a:spAutoFit/>
          </a:bodyPr>
          <a:lstStyle/>
          <a:p>
            <a:r>
              <a:rPr lang="en-IN" dirty="0"/>
              <a:t>(</a:t>
            </a:r>
            <a:r>
              <a:rPr lang="en-IN" dirty="0" err="1"/>
              <a:t>Phosphino</a:t>
            </a:r>
            <a:r>
              <a:rPr lang="en-IN" dirty="0"/>
              <a:t>)silyl carbene</a:t>
            </a:r>
          </a:p>
        </p:txBody>
      </p:sp>
      <p:sp>
        <p:nvSpPr>
          <p:cNvPr id="13" name="Arrow: Pentagon 12">
            <a:extLst>
              <a:ext uri="{FF2B5EF4-FFF2-40B4-BE49-F238E27FC236}">
                <a16:creationId xmlns:a16="http://schemas.microsoft.com/office/drawing/2014/main" id="{C40EE6A0-70E6-2E7B-D34F-2EE94A164C71}"/>
              </a:ext>
            </a:extLst>
          </p:cNvPr>
          <p:cNvSpPr/>
          <p:nvPr/>
        </p:nvSpPr>
        <p:spPr>
          <a:xfrm>
            <a:off x="1916902" y="1769914"/>
            <a:ext cx="939668" cy="326056"/>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solidFill>
                  <a:schemeClr val="tx1"/>
                </a:solidFill>
              </a:rPr>
              <a:t>1988</a:t>
            </a:r>
          </a:p>
        </p:txBody>
      </p:sp>
    </p:spTree>
    <p:extLst>
      <p:ext uri="{BB962C8B-B14F-4D97-AF65-F5344CB8AC3E}">
        <p14:creationId xmlns:p14="http://schemas.microsoft.com/office/powerpoint/2010/main" val="132150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03AFC6FB-CF95-85C6-2E62-263DD0796980}"/>
              </a:ext>
            </a:extLst>
          </p:cNvPr>
          <p:cNvSpPr>
            <a:spLocks noGrp="1"/>
          </p:cNvSpPr>
          <p:nvPr>
            <p:ph type="sldNum" sz="quarter" idx="12"/>
          </p:nvPr>
        </p:nvSpPr>
        <p:spPr/>
        <p:txBody>
          <a:bodyPr/>
          <a:lstStyle/>
          <a:p>
            <a:fld id="{8613B768-9F02-4CC7-A165-9E3C6D86A9D2}" type="slidenum">
              <a:rPr lang="en-IN" smtClean="0"/>
              <a:t>9</a:t>
            </a:fld>
            <a:endParaRPr lang="en-IN" dirty="0"/>
          </a:p>
        </p:txBody>
      </p:sp>
      <p:sp>
        <p:nvSpPr>
          <p:cNvPr id="13" name="Rectangle 2">
            <a:extLst>
              <a:ext uri="{FF2B5EF4-FFF2-40B4-BE49-F238E27FC236}">
                <a16:creationId xmlns:a16="http://schemas.microsoft.com/office/drawing/2014/main" id="{D4E58DD6-DB65-A657-3125-59A7E7B14067}"/>
              </a:ext>
            </a:extLst>
          </p:cNvPr>
          <p:cNvSpPr>
            <a:spLocks noChangeArrowheads="1"/>
          </p:cNvSpPr>
          <p:nvPr/>
        </p:nvSpPr>
        <p:spPr bwMode="auto">
          <a:xfrm>
            <a:off x="1883615" y="1118467"/>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IN" dirty="0"/>
          </a:p>
        </p:txBody>
      </p:sp>
      <p:sp>
        <p:nvSpPr>
          <p:cNvPr id="18" name="Rectangle 4">
            <a:extLst>
              <a:ext uri="{FF2B5EF4-FFF2-40B4-BE49-F238E27FC236}">
                <a16:creationId xmlns:a16="http://schemas.microsoft.com/office/drawing/2014/main" id="{8D8C366F-7885-A645-B5E8-9CB45B41A190}"/>
              </a:ext>
            </a:extLst>
          </p:cNvPr>
          <p:cNvSpPr>
            <a:spLocks noChangeArrowheads="1"/>
          </p:cNvSpPr>
          <p:nvPr/>
        </p:nvSpPr>
        <p:spPr bwMode="auto">
          <a:xfrm>
            <a:off x="3726180" y="3069187"/>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IN" dirty="0"/>
          </a:p>
        </p:txBody>
      </p:sp>
      <p:graphicFrame>
        <p:nvGraphicFramePr>
          <p:cNvPr id="19" name="Object 18">
            <a:extLst>
              <a:ext uri="{FF2B5EF4-FFF2-40B4-BE49-F238E27FC236}">
                <a16:creationId xmlns:a16="http://schemas.microsoft.com/office/drawing/2014/main" id="{D9B14C78-183A-D2A7-7FD6-F3781E346DB2}"/>
              </a:ext>
            </a:extLst>
          </p:cNvPr>
          <p:cNvGraphicFramePr>
            <a:graphicFrameLocks noChangeAspect="1"/>
          </p:cNvGraphicFramePr>
          <p:nvPr/>
        </p:nvGraphicFramePr>
        <p:xfrm>
          <a:off x="3924301" y="1550194"/>
          <a:ext cx="4187429" cy="1919288"/>
        </p:xfrm>
        <a:graphic>
          <a:graphicData uri="http://schemas.openxmlformats.org/presentationml/2006/ole">
            <mc:AlternateContent xmlns:mc="http://schemas.openxmlformats.org/markup-compatibility/2006">
              <mc:Choice xmlns:v="urn:schemas-microsoft-com:vml" Requires="v">
                <p:oleObj name="CS ChemDraw Drawing" r:id="rId2" imgW="4122395" imgH="1892256" progId="ChemDraw.Document.6.0">
                  <p:embed/>
                </p:oleObj>
              </mc:Choice>
              <mc:Fallback>
                <p:oleObj name="CS ChemDraw Drawing" r:id="rId2" imgW="4122395" imgH="1892256" progId="ChemDraw.Document.6.0">
                  <p:embed/>
                  <p:pic>
                    <p:nvPicPr>
                      <p:cNvPr id="19" name="Object 18">
                        <a:extLst>
                          <a:ext uri="{FF2B5EF4-FFF2-40B4-BE49-F238E27FC236}">
                            <a16:creationId xmlns:a16="http://schemas.microsoft.com/office/drawing/2014/main" id="{D9B14C78-183A-D2A7-7FD6-F3781E346DB2}"/>
                          </a:ext>
                        </a:extLst>
                      </p:cNvPr>
                      <p:cNvPicPr>
                        <a:picLocks noChangeAspect="1" noChangeArrowheads="1"/>
                      </p:cNvPicPr>
                      <p:nvPr/>
                    </p:nvPicPr>
                    <p:blipFill>
                      <a:blip r:embed="rId3"/>
                      <a:srcRect/>
                      <a:stretch>
                        <a:fillRect/>
                      </a:stretch>
                    </p:blipFill>
                    <p:spPr bwMode="auto">
                      <a:xfrm>
                        <a:off x="3924301" y="1550194"/>
                        <a:ext cx="4187429" cy="1919288"/>
                      </a:xfrm>
                      <a:prstGeom prst="rect">
                        <a:avLst/>
                      </a:prstGeom>
                      <a:noFill/>
                    </p:spPr>
                  </p:pic>
                </p:oleObj>
              </mc:Fallback>
            </mc:AlternateContent>
          </a:graphicData>
        </a:graphic>
      </p:graphicFrame>
      <p:sp>
        <p:nvSpPr>
          <p:cNvPr id="20" name="TextBox 19">
            <a:extLst>
              <a:ext uri="{FF2B5EF4-FFF2-40B4-BE49-F238E27FC236}">
                <a16:creationId xmlns:a16="http://schemas.microsoft.com/office/drawing/2014/main" id="{29F5BA1D-E344-00FA-1E15-979F61FD35CE}"/>
              </a:ext>
            </a:extLst>
          </p:cNvPr>
          <p:cNvSpPr txBox="1"/>
          <p:nvPr/>
        </p:nvSpPr>
        <p:spPr>
          <a:xfrm>
            <a:off x="3619112" y="912220"/>
            <a:ext cx="5836920" cy="415498"/>
          </a:xfrm>
          <a:prstGeom prst="rect">
            <a:avLst/>
          </a:prstGeom>
          <a:noFill/>
        </p:spPr>
        <p:txBody>
          <a:bodyPr wrap="square" rtlCol="0">
            <a:spAutoFit/>
          </a:bodyPr>
          <a:lstStyle/>
          <a:p>
            <a:r>
              <a:rPr lang="en-US" sz="2100" b="1" dirty="0">
                <a:solidFill>
                  <a:srgbClr val="0070C0"/>
                </a:solidFill>
              </a:rPr>
              <a:t>The First Bottle-able and Isolable Carbene</a:t>
            </a:r>
            <a:endParaRPr lang="en-IN" sz="2100" b="1" dirty="0">
              <a:solidFill>
                <a:srgbClr val="0070C0"/>
              </a:solidFill>
            </a:endParaRPr>
          </a:p>
        </p:txBody>
      </p:sp>
      <p:sp>
        <p:nvSpPr>
          <p:cNvPr id="23" name="Flowchart: Terminator 22">
            <a:extLst>
              <a:ext uri="{FF2B5EF4-FFF2-40B4-BE49-F238E27FC236}">
                <a16:creationId xmlns:a16="http://schemas.microsoft.com/office/drawing/2014/main" id="{ABFF5A91-BAD7-D4C9-4B37-318332FED644}"/>
              </a:ext>
            </a:extLst>
          </p:cNvPr>
          <p:cNvSpPr/>
          <p:nvPr/>
        </p:nvSpPr>
        <p:spPr>
          <a:xfrm>
            <a:off x="1783080" y="1299210"/>
            <a:ext cx="8557260" cy="106680"/>
          </a:xfrm>
          <a:prstGeom prst="flowChartTerminator">
            <a:avLst/>
          </a:prstGeom>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A59EF2D0-9B22-3DDB-3D77-CADCB6882B88}"/>
              </a:ext>
            </a:extLst>
          </p:cNvPr>
          <p:cNvSpPr txBox="1"/>
          <p:nvPr/>
        </p:nvSpPr>
        <p:spPr>
          <a:xfrm>
            <a:off x="2210704" y="4859757"/>
            <a:ext cx="7686675" cy="646331"/>
          </a:xfrm>
          <a:prstGeom prst="rect">
            <a:avLst/>
          </a:prstGeom>
          <a:noFill/>
        </p:spPr>
        <p:txBody>
          <a:bodyPr wrap="square">
            <a:spAutoFit/>
          </a:bodyPr>
          <a:lstStyle/>
          <a:p>
            <a:r>
              <a:rPr lang="en-US" dirty="0">
                <a:solidFill>
                  <a:srgbClr val="FF0000"/>
                </a:solidFill>
              </a:rPr>
              <a:t>Demonstrated that free carbenes are not invariably reactive, unstable reaction intermediates. </a:t>
            </a:r>
            <a:endParaRPr lang="en-IN" dirty="0">
              <a:solidFill>
                <a:srgbClr val="FF0000"/>
              </a:solidFill>
            </a:endParaRPr>
          </a:p>
        </p:txBody>
      </p:sp>
      <p:sp>
        <p:nvSpPr>
          <p:cNvPr id="15" name="TextBox 14">
            <a:extLst>
              <a:ext uri="{FF2B5EF4-FFF2-40B4-BE49-F238E27FC236}">
                <a16:creationId xmlns:a16="http://schemas.microsoft.com/office/drawing/2014/main" id="{D3BE46BA-545A-94E3-6847-884CDB35894D}"/>
              </a:ext>
            </a:extLst>
          </p:cNvPr>
          <p:cNvSpPr txBox="1"/>
          <p:nvPr/>
        </p:nvSpPr>
        <p:spPr>
          <a:xfrm>
            <a:off x="4919544" y="5495246"/>
            <a:ext cx="4572000" cy="276999"/>
          </a:xfrm>
          <a:prstGeom prst="rect">
            <a:avLst/>
          </a:prstGeom>
          <a:noFill/>
        </p:spPr>
        <p:txBody>
          <a:bodyPr wrap="square">
            <a:spAutoFit/>
          </a:bodyPr>
          <a:lstStyle/>
          <a:p>
            <a:r>
              <a:rPr lang="de-DE" sz="1200" dirty="0">
                <a:latin typeface="Times New Roman" panose="02020603050405020304" pitchFamily="18" charset="0"/>
                <a:cs typeface="Times New Roman" panose="02020603050405020304" pitchFamily="18" charset="0"/>
              </a:rPr>
              <a:t>Arduengo III et al. </a:t>
            </a:r>
            <a:r>
              <a:rPr lang="de-DE" sz="1200" i="1" dirty="0">
                <a:latin typeface="Times New Roman" panose="02020603050405020304" pitchFamily="18" charset="0"/>
                <a:cs typeface="Times New Roman" panose="02020603050405020304" pitchFamily="18" charset="0"/>
              </a:rPr>
              <a:t>J. Am. Chem. Soc</a:t>
            </a:r>
            <a:r>
              <a:rPr lang="de-DE" sz="1200" dirty="0">
                <a:latin typeface="Times New Roman" panose="02020603050405020304" pitchFamily="18" charset="0"/>
                <a:cs typeface="Times New Roman" panose="02020603050405020304" pitchFamily="18" charset="0"/>
              </a:rPr>
              <a:t>., 1991, </a:t>
            </a:r>
            <a:r>
              <a:rPr lang="de-DE" sz="1200" b="1" dirty="0">
                <a:latin typeface="Times New Roman" panose="02020603050405020304" pitchFamily="18" charset="0"/>
                <a:cs typeface="Times New Roman" panose="02020603050405020304" pitchFamily="18" charset="0"/>
              </a:rPr>
              <a:t>113</a:t>
            </a:r>
            <a:r>
              <a:rPr lang="de-DE" sz="1200" dirty="0">
                <a:latin typeface="Times New Roman" panose="02020603050405020304" pitchFamily="18" charset="0"/>
                <a:cs typeface="Times New Roman" panose="02020603050405020304" pitchFamily="18" charset="0"/>
              </a:rPr>
              <a:t>, 361–363.</a:t>
            </a:r>
            <a:endParaRPr lang="en-IN"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8A58298-3B07-F487-F674-5AB4A2A6839F}"/>
              </a:ext>
            </a:extLst>
          </p:cNvPr>
          <p:cNvSpPr txBox="1"/>
          <p:nvPr/>
        </p:nvSpPr>
        <p:spPr>
          <a:xfrm>
            <a:off x="4309817" y="3572351"/>
            <a:ext cx="4736327" cy="1477328"/>
          </a:xfrm>
          <a:prstGeom prst="rect">
            <a:avLst/>
          </a:prstGeom>
          <a:noFill/>
        </p:spPr>
        <p:txBody>
          <a:bodyPr wrap="square" rtlCol="0">
            <a:spAutoFit/>
          </a:bodyPr>
          <a:lstStyle/>
          <a:p>
            <a:pPr marL="214313" indent="-214313">
              <a:buFont typeface="Wingdings" panose="05000000000000000000" pitchFamily="2" charset="2"/>
              <a:buChar char="ü"/>
            </a:pPr>
            <a:r>
              <a:rPr lang="en-IN" dirty="0">
                <a:solidFill>
                  <a:srgbClr val="0070C0"/>
                </a:solidFill>
              </a:rPr>
              <a:t>First crystalline carbene</a:t>
            </a:r>
          </a:p>
          <a:p>
            <a:endParaRPr lang="en-IN" dirty="0">
              <a:solidFill>
                <a:srgbClr val="0070C0"/>
              </a:solidFill>
            </a:endParaRPr>
          </a:p>
          <a:p>
            <a:pPr marL="214313" indent="-214313">
              <a:buFont typeface="Wingdings" panose="05000000000000000000" pitchFamily="2" charset="2"/>
              <a:buChar char="ü"/>
            </a:pPr>
            <a:r>
              <a:rPr lang="en-IN" dirty="0">
                <a:solidFill>
                  <a:srgbClr val="0070C0"/>
                </a:solidFill>
              </a:rPr>
              <a:t>Crystallized in toluene at low temp</a:t>
            </a:r>
          </a:p>
          <a:p>
            <a:endParaRPr lang="en-IN" dirty="0">
              <a:solidFill>
                <a:srgbClr val="0070C0"/>
              </a:solidFill>
            </a:endParaRPr>
          </a:p>
          <a:p>
            <a:pPr marL="214313" indent="-214313">
              <a:buFont typeface="Wingdings" panose="05000000000000000000" pitchFamily="2" charset="2"/>
              <a:buChar char="ü"/>
            </a:pPr>
            <a:r>
              <a:rPr lang="en-IN" dirty="0">
                <a:solidFill>
                  <a:srgbClr val="0070C0"/>
                </a:solidFill>
              </a:rPr>
              <a:t>Stable in air and moisture-free conditions</a:t>
            </a:r>
          </a:p>
        </p:txBody>
      </p:sp>
      <p:pic>
        <p:nvPicPr>
          <p:cNvPr id="3" name="Picture 2">
            <a:extLst>
              <a:ext uri="{FF2B5EF4-FFF2-40B4-BE49-F238E27FC236}">
                <a16:creationId xmlns:a16="http://schemas.microsoft.com/office/drawing/2014/main" id="{21D968AB-A4DA-E11A-51A4-6BE444BAF505}"/>
              </a:ext>
            </a:extLst>
          </p:cNvPr>
          <p:cNvPicPr>
            <a:picLocks noChangeAspect="1"/>
          </p:cNvPicPr>
          <p:nvPr/>
        </p:nvPicPr>
        <p:blipFill>
          <a:blip r:embed="rId4"/>
          <a:stretch>
            <a:fillRect/>
          </a:stretch>
        </p:blipFill>
        <p:spPr>
          <a:xfrm>
            <a:off x="8847887" y="1470265"/>
            <a:ext cx="1245005" cy="2139734"/>
          </a:xfrm>
          <a:prstGeom prst="rect">
            <a:avLst/>
          </a:prstGeom>
        </p:spPr>
      </p:pic>
      <p:sp>
        <p:nvSpPr>
          <p:cNvPr id="5" name="TextBox 4">
            <a:extLst>
              <a:ext uri="{FF2B5EF4-FFF2-40B4-BE49-F238E27FC236}">
                <a16:creationId xmlns:a16="http://schemas.microsoft.com/office/drawing/2014/main" id="{B9F9B89B-948A-F62A-2737-09748AAB486E}"/>
              </a:ext>
            </a:extLst>
          </p:cNvPr>
          <p:cNvSpPr txBox="1"/>
          <p:nvPr/>
        </p:nvSpPr>
        <p:spPr>
          <a:xfrm>
            <a:off x="8829575" y="3586013"/>
            <a:ext cx="1422132" cy="646331"/>
          </a:xfrm>
          <a:prstGeom prst="rect">
            <a:avLst/>
          </a:prstGeom>
          <a:noFill/>
        </p:spPr>
        <p:txBody>
          <a:bodyPr wrap="square" rtlCol="0">
            <a:spAutoFit/>
          </a:bodyPr>
          <a:lstStyle/>
          <a:p>
            <a:r>
              <a:rPr lang="en-IN" dirty="0"/>
              <a:t>Colourless solid</a:t>
            </a:r>
          </a:p>
        </p:txBody>
      </p:sp>
      <p:graphicFrame>
        <p:nvGraphicFramePr>
          <p:cNvPr id="14" name="Object 13">
            <a:extLst>
              <a:ext uri="{FF2B5EF4-FFF2-40B4-BE49-F238E27FC236}">
                <a16:creationId xmlns:a16="http://schemas.microsoft.com/office/drawing/2014/main" id="{651D248B-DCB0-4245-E4FD-3D4C3E328585}"/>
              </a:ext>
            </a:extLst>
          </p:cNvPr>
          <p:cNvGraphicFramePr>
            <a:graphicFrameLocks noChangeAspect="1"/>
          </p:cNvGraphicFramePr>
          <p:nvPr/>
        </p:nvGraphicFramePr>
        <p:xfrm>
          <a:off x="1699586" y="1745668"/>
          <a:ext cx="1697069" cy="696692"/>
        </p:xfrm>
        <a:graphic>
          <a:graphicData uri="http://schemas.openxmlformats.org/presentationml/2006/ole">
            <mc:AlternateContent xmlns:mc="http://schemas.openxmlformats.org/markup-compatibility/2006">
              <mc:Choice xmlns:v="urn:schemas-microsoft-com:vml" Requires="v">
                <p:oleObj name="CS ChemDraw Drawing" r:id="rId5" imgW="1810256" imgH="743344" progId="ChemDraw.Document.6.0">
                  <p:embed/>
                </p:oleObj>
              </mc:Choice>
              <mc:Fallback>
                <p:oleObj name="CS ChemDraw Drawing" r:id="rId5" imgW="1810256" imgH="743344" progId="ChemDraw.Document.6.0">
                  <p:embed/>
                  <p:pic>
                    <p:nvPicPr>
                      <p:cNvPr id="14" name="Object 13">
                        <a:extLst>
                          <a:ext uri="{FF2B5EF4-FFF2-40B4-BE49-F238E27FC236}">
                            <a16:creationId xmlns:a16="http://schemas.microsoft.com/office/drawing/2014/main" id="{651D248B-DCB0-4245-E4FD-3D4C3E328585}"/>
                          </a:ext>
                        </a:extLst>
                      </p:cNvPr>
                      <p:cNvPicPr/>
                      <p:nvPr/>
                    </p:nvPicPr>
                    <p:blipFill>
                      <a:blip r:embed="rId6"/>
                      <a:stretch>
                        <a:fillRect/>
                      </a:stretch>
                    </p:blipFill>
                    <p:spPr>
                      <a:xfrm>
                        <a:off x="1699586" y="1745668"/>
                        <a:ext cx="1697069" cy="69669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DA290DAE-23BC-047A-6624-4719EEA91E02}"/>
              </a:ext>
            </a:extLst>
          </p:cNvPr>
          <p:cNvGraphicFramePr>
            <a:graphicFrameLocks noChangeAspect="1"/>
          </p:cNvGraphicFramePr>
          <p:nvPr/>
        </p:nvGraphicFramePr>
        <p:xfrm>
          <a:off x="1605691" y="2661244"/>
          <a:ext cx="1823782" cy="700982"/>
        </p:xfrm>
        <a:graphic>
          <a:graphicData uri="http://schemas.openxmlformats.org/presentationml/2006/ole">
            <mc:AlternateContent xmlns:mc="http://schemas.openxmlformats.org/markup-compatibility/2006">
              <mc:Choice xmlns:v="urn:schemas-microsoft-com:vml" Requires="v">
                <p:oleObj name="CS ChemDraw Drawing" r:id="rId7" imgW="1697410" imgH="655057" progId="ChemDraw.Document.6.0">
                  <p:embed/>
                </p:oleObj>
              </mc:Choice>
              <mc:Fallback>
                <p:oleObj name="CS ChemDraw Drawing" r:id="rId7" imgW="1697410" imgH="655057" progId="ChemDraw.Document.6.0">
                  <p:embed/>
                  <p:pic>
                    <p:nvPicPr>
                      <p:cNvPr id="16" name="Object 15">
                        <a:extLst>
                          <a:ext uri="{FF2B5EF4-FFF2-40B4-BE49-F238E27FC236}">
                            <a16:creationId xmlns:a16="http://schemas.microsoft.com/office/drawing/2014/main" id="{DA290DAE-23BC-047A-6624-4719EEA91E02}"/>
                          </a:ext>
                        </a:extLst>
                      </p:cNvPr>
                      <p:cNvPicPr/>
                      <p:nvPr/>
                    </p:nvPicPr>
                    <p:blipFill>
                      <a:blip r:embed="rId8"/>
                      <a:stretch>
                        <a:fillRect/>
                      </a:stretch>
                    </p:blipFill>
                    <p:spPr>
                      <a:xfrm>
                        <a:off x="1605691" y="2661244"/>
                        <a:ext cx="1823782" cy="70098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416DC0C5-453E-3DD8-1278-32158BD0174A}"/>
              </a:ext>
            </a:extLst>
          </p:cNvPr>
          <p:cNvGraphicFramePr>
            <a:graphicFrameLocks noChangeAspect="1"/>
          </p:cNvGraphicFramePr>
          <p:nvPr/>
        </p:nvGraphicFramePr>
        <p:xfrm>
          <a:off x="1681996" y="3509509"/>
          <a:ext cx="1816940" cy="870588"/>
        </p:xfrm>
        <a:graphic>
          <a:graphicData uri="http://schemas.openxmlformats.org/presentationml/2006/ole">
            <mc:AlternateContent xmlns:mc="http://schemas.openxmlformats.org/markup-compatibility/2006">
              <mc:Choice xmlns:v="urn:schemas-microsoft-com:vml" Requires="v">
                <p:oleObj name="CS ChemDraw Drawing" r:id="rId9" imgW="1697410" imgH="816654" progId="ChemDraw.Document.6.0">
                  <p:embed/>
                </p:oleObj>
              </mc:Choice>
              <mc:Fallback>
                <p:oleObj name="CS ChemDraw Drawing" r:id="rId9" imgW="1697410" imgH="816654" progId="ChemDraw.Document.6.0">
                  <p:embed/>
                  <p:pic>
                    <p:nvPicPr>
                      <p:cNvPr id="17" name="Object 16">
                        <a:extLst>
                          <a:ext uri="{FF2B5EF4-FFF2-40B4-BE49-F238E27FC236}">
                            <a16:creationId xmlns:a16="http://schemas.microsoft.com/office/drawing/2014/main" id="{416DC0C5-453E-3DD8-1278-32158BD0174A}"/>
                          </a:ext>
                        </a:extLst>
                      </p:cNvPr>
                      <p:cNvPicPr/>
                      <p:nvPr/>
                    </p:nvPicPr>
                    <p:blipFill>
                      <a:blip r:embed="rId10"/>
                      <a:stretch>
                        <a:fillRect/>
                      </a:stretch>
                    </p:blipFill>
                    <p:spPr>
                      <a:xfrm>
                        <a:off x="1681996" y="3509509"/>
                        <a:ext cx="1816940" cy="870588"/>
                      </a:xfrm>
                      <a:prstGeom prst="rect">
                        <a:avLst/>
                      </a:prstGeom>
                    </p:spPr>
                  </p:pic>
                </p:oleObj>
              </mc:Fallback>
            </mc:AlternateContent>
          </a:graphicData>
        </a:graphic>
      </p:graphicFrame>
    </p:spTree>
    <p:extLst>
      <p:ext uri="{BB962C8B-B14F-4D97-AF65-F5344CB8AC3E}">
        <p14:creationId xmlns:p14="http://schemas.microsoft.com/office/powerpoint/2010/main" val="41119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1521</Words>
  <Application>Microsoft Macintosh PowerPoint</Application>
  <PresentationFormat>Widescreen</PresentationFormat>
  <Paragraphs>223</Paragraphs>
  <Slides>40</Slides>
  <Notes>3</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60" baseType="lpstr">
      <vt:lpstr> Arial</vt:lpstr>
      <vt:lpstr>AdvTT0b7bb6fa.I</vt:lpstr>
      <vt:lpstr>AdvTT41b192b8</vt:lpstr>
      <vt:lpstr>AdvTT82e34213.B</vt:lpstr>
      <vt:lpstr>AdvTTd7835f12</vt:lpstr>
      <vt:lpstr>AdvTTd7835f12+20</vt:lpstr>
      <vt:lpstr>Arial</vt:lpstr>
      <vt:lpstr>Baskerville Old Face</vt:lpstr>
      <vt:lpstr>Calibri</vt:lpstr>
      <vt:lpstr>Calibri Light</vt:lpstr>
      <vt:lpstr>Comic Sans MS</vt:lpstr>
      <vt:lpstr>Times</vt:lpstr>
      <vt:lpstr>Times New Roman</vt:lpstr>
      <vt:lpstr>TimesNewRomanPS-BoldMT</vt:lpstr>
      <vt:lpstr>TimesNewRomanPS-ItalicMT</vt:lpstr>
      <vt:lpstr>TimesNewRomanPSMT</vt:lpstr>
      <vt:lpstr>Wingdings</vt:lpstr>
      <vt:lpstr>Zapf Dingbats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Protecting the Unstable Species</vt:lpstr>
      <vt:lpstr> Stabilization of Different Oxidation State</vt:lpstr>
      <vt:lpstr>PowerPoint Presentation</vt:lpstr>
      <vt:lpstr>PowerPoint Presentation</vt:lpstr>
      <vt:lpstr>PowerPoint Presentation</vt:lpstr>
      <vt:lpstr>New Turn in NHC Chemistry: Year 2009</vt:lpstr>
      <vt:lpstr>PowerPoint Presentation</vt:lpstr>
      <vt:lpstr>NHC’s are very good donors and aNHC’s are even better!</vt:lpstr>
      <vt:lpstr>PowerPoint Presentation</vt:lpstr>
      <vt:lpstr>PowerPoint Presentation</vt:lpstr>
      <vt:lpstr>Hydrogenation</vt:lpstr>
      <vt:lpstr>Hydrogen activation in Nature</vt:lpstr>
      <vt:lpstr>   Other than routine Chemical Synthesis…  </vt:lpstr>
      <vt:lpstr>L-Dopa Synthesis: Asymmetric Catalysis</vt:lpstr>
      <vt:lpstr>PowerPoint Presentation</vt:lpstr>
      <vt:lpstr>PowerPoint Presentation</vt:lpstr>
      <vt:lpstr>PowerPoint Presentation</vt:lpstr>
      <vt:lpstr>PowerPoint Presentation</vt:lpstr>
      <vt:lpstr>Hydrogen Activation- But How?</vt:lpstr>
      <vt:lpstr>PowerPoint Presentation</vt:lpstr>
      <vt:lpstr>PowerPoint Presentation</vt:lpstr>
      <vt:lpstr>PowerPoint Presentation</vt:lpstr>
      <vt:lpstr>PowerPoint Presentation</vt:lpstr>
      <vt:lpstr>PowerPoint Presentation</vt:lpstr>
      <vt:lpstr>Why this is so special?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Swadhin Mandal</dc:creator>
  <cp:lastModifiedBy>Swadhin Mandal</cp:lastModifiedBy>
  <cp:revision>1</cp:revision>
  <dcterms:created xsi:type="dcterms:W3CDTF">2025-08-21T05:09:21Z</dcterms:created>
  <dcterms:modified xsi:type="dcterms:W3CDTF">2025-08-21T05:13:10Z</dcterms:modified>
</cp:coreProperties>
</file>